
<file path=[Content_Types].xml><?xml version="1.0" encoding="utf-8"?>
<Types xmlns="http://schemas.openxmlformats.org/package/2006/content-types">
  <Default Extension="bmp" ContentType="image/bmp"/>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57" r:id="rId3"/>
    <p:sldId id="280" r:id="rId4"/>
    <p:sldId id="258" r:id="rId5"/>
    <p:sldId id="277" r:id="rId6"/>
    <p:sldId id="263" r:id="rId7"/>
    <p:sldId id="262" r:id="rId8"/>
    <p:sldId id="281" r:id="rId9"/>
    <p:sldId id="264" r:id="rId10"/>
    <p:sldId id="265" r:id="rId11"/>
    <p:sldId id="274" r:id="rId12"/>
    <p:sldId id="270" r:id="rId13"/>
    <p:sldId id="276" r:id="rId14"/>
    <p:sldId id="267" r:id="rId15"/>
    <p:sldId id="268" r:id="rId16"/>
    <p:sldId id="271" r:id="rId17"/>
    <p:sldId id="278" r:id="rId18"/>
    <p:sldId id="269" r:id="rId19"/>
    <p:sldId id="272" r:id="rId20"/>
    <p:sldId id="273" r:id="rId21"/>
    <p:sldId id="259" r:id="rId22"/>
    <p:sldId id="283" r:id="rId23"/>
    <p:sldId id="284" r:id="rId24"/>
    <p:sldId id="282" r:id="rId25"/>
    <p:sldId id="260" r:id="rId26"/>
    <p:sldId id="279" r:id="rId27"/>
    <p:sldId id="261" r:id="rId28"/>
    <p:sldId id="275"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11" name="Rectangle 10"/>
          <p:cNvSpPr/>
          <p:nvPr/>
        </p:nvSpPr>
        <p:spPr>
          <a:xfrm>
            <a:off x="1447801" y="1411615"/>
            <a:ext cx="9296400" cy="4034770"/>
          </a:xfrm>
          <a:prstGeom prst="rect">
            <a:avLst/>
          </a:prstGeom>
          <a:solidFill>
            <a:schemeClr val="bg2"/>
          </a:solidFill>
          <a:ln w="9525" cap="sq" cmpd="sng" algn="ctr">
            <a:no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03FCE02C-6EC6-4E09-BC2C-9FDED4DE236E}" type="datetimeFigureOut">
              <a:rPr lang="en-US" dirty="0"/>
              <a:t>4/9/2014</a:t>
            </a:fld>
            <a:endParaRPr lang="en-US" dirty="0"/>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2"/>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sz="18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4D8F36E1-9596-4E98-8786-4A17C5D29C65}" type="datetimeFigureOut">
              <a:rPr lang="en-US" dirty="0"/>
              <a:pPr/>
              <a:t>4/9/2014</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blipFill dpi="0" rotWithShape="1">
            <a:blip r:embed="rId2">
              <a:alphaModFix amt="40000"/>
              <a:duotone>
                <a:schemeClr val="accent3">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24" name="Rectangle 23"/>
          <p:cNvSpPr/>
          <p:nvPr/>
        </p:nvSpPr>
        <p:spPr>
          <a:xfrm>
            <a:off x="1447801" y="1411615"/>
            <a:ext cx="9296400" cy="4034770"/>
          </a:xfrm>
          <a:prstGeom prst="rect">
            <a:avLst/>
          </a:prstGeom>
          <a:solidFill>
            <a:schemeClr val="bg2"/>
          </a:solidFill>
          <a:ln w="9525" cap="sq" cmpd="sng" algn="ctr">
            <a:noFill/>
            <a:prstDash val="solid"/>
            <a:miter lim="800000"/>
          </a:ln>
          <a:effectLst/>
        </p:spPr>
      </p:sp>
      <p:sp>
        <p:nvSpPr>
          <p:cNvPr id="30" name="Rectangle 29"/>
          <p:cNvSpPr/>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b="0" kern="1200" cap="all" spc="-100"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EE4D1A55-63BC-4BA2-9538-7DDEADA10621}" type="datetimeFigureOut">
              <a:rPr lang="en-US" dirty="0"/>
              <a:t>4/9/2014</a:t>
            </a:fld>
            <a:endParaRPr lang="en-US" dirty="0"/>
          </a:p>
        </p:txBody>
      </p:sp>
      <p:sp>
        <p:nvSpPr>
          <p:cNvPr id="5" name="Footer Placeholder 4"/>
          <p:cNvSpPr>
            <a:spLocks noGrp="1"/>
          </p:cNvSpPr>
          <p:nvPr>
            <p:ph type="ftr" sz="quarter" idx="11"/>
          </p:nvPr>
        </p:nvSpPr>
        <p:spPr>
          <a:xfrm>
            <a:off x="1453896" y="5212080"/>
            <a:ext cx="5907024" cy="228600"/>
          </a:xfrm>
        </p:spPr>
        <p:txBody>
          <a:bodyPr/>
          <a:lstStyle>
            <a:lvl1pPr algn="l">
              <a:defRPr>
                <a:solidFill>
                  <a:schemeClr val="tx2"/>
                </a:solidFill>
              </a:defRPr>
            </a:lvl1pPr>
          </a:lstStyle>
          <a:p>
            <a:endParaRPr lang="en-US" dirty="0"/>
          </a:p>
        </p:txBody>
      </p:sp>
      <p:sp>
        <p:nvSpPr>
          <p:cNvPr id="6" name="Slide Number Placeholder 5"/>
          <p:cNvSpPr>
            <a:spLocks noGrp="1"/>
          </p:cNvSpPr>
          <p:nvPr>
            <p:ph type="sldNum" sz="quarter" idx="12"/>
          </p:nvPr>
        </p:nvSpPr>
        <p:spPr>
          <a:xfrm>
            <a:off x="8604504" y="5212080"/>
            <a:ext cx="2112264" cy="228600"/>
          </a:xfrm>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solidFill>
                  <a:schemeClr val="tx2"/>
                </a:solidFill>
              </a:defRPr>
            </a:lvl1pPr>
          </a:lstStyle>
          <a:p>
            <a:fld id="{66D01ABB-8821-4BF5-97A9-E1A66ACAEAA9}" type="datetimeFigureOut">
              <a:rPr lang="en-US" dirty="0"/>
              <a:pPr/>
              <a:t>4/9/2014</a:t>
            </a:fld>
            <a:endParaRPr lang="en-US"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a:defRPr>
                <a:solidFill>
                  <a:schemeClr val="tx2"/>
                </a:solidFill>
              </a:defRPr>
            </a:lvl1pPr>
          </a:lstStyle>
          <a:p>
            <a:fld id="{20C37B1C-D4A1-4A4F-A470-80868146AFC5}" type="datetimeFigureOut">
              <a:rPr lang="en-US" dirty="0"/>
              <a:pPr/>
              <a:t>4/9/2014</a:t>
            </a:fld>
            <a:endParaRPr lang="en-US" dirty="0"/>
          </a:p>
        </p:txBody>
      </p:sp>
      <p:sp>
        <p:nvSpPr>
          <p:cNvPr id="8" name="Footer Placeholder 7"/>
          <p:cNvSpPr>
            <a:spLocks noGrp="1"/>
          </p:cNvSpPr>
          <p:nvPr>
            <p:ph type="ftr" sz="quarter" idx="11"/>
          </p:nvPr>
        </p:nvSpPr>
        <p:spPr/>
        <p:txBody>
          <a:bodyPr/>
          <a:lstStyle>
            <a:lvl1pPr>
              <a:defRPr>
                <a:solidFill>
                  <a:schemeClr val="tx2"/>
                </a:solidFill>
              </a:defRPr>
            </a:lvl1pPr>
          </a:lstStyle>
          <a:p>
            <a:endParaRPr lang="en-US" dirty="0"/>
          </a:p>
        </p:txBody>
      </p:sp>
      <p:sp>
        <p:nvSpPr>
          <p:cNvPr id="9" name="Slide Number Placeholder 8"/>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tx2"/>
                </a:solidFill>
              </a:defRPr>
            </a:lvl1pPr>
          </a:lstStyle>
          <a:p>
            <a:fld id="{6D31D1B9-F39E-471E-80A9-595CAA5664AD}" type="datetimeFigureOut">
              <a:rPr lang="en-US" dirty="0"/>
              <a:pPr/>
              <a:t>4/9/2014</a:t>
            </a:fld>
            <a:endParaRPr lang="en-US" dirty="0"/>
          </a:p>
        </p:txBody>
      </p:sp>
      <p:sp>
        <p:nvSpPr>
          <p:cNvPr id="4" name="Footer Placeholder 3"/>
          <p:cNvSpPr>
            <a:spLocks noGrp="1"/>
          </p:cNvSpPr>
          <p:nvPr>
            <p:ph type="ftr" sz="quarter" idx="11"/>
          </p:nvPr>
        </p:nvSpPr>
        <p:spPr/>
        <p:txBody>
          <a:bodyPr/>
          <a:lstStyle>
            <a:lvl1pPr>
              <a:defRPr>
                <a:solidFill>
                  <a:schemeClr val="tx2"/>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lstStyle>
          <a:p>
            <a:fld id="{33FCEABC-E2B9-4606-A74F-CB06AF596887}" type="datetimeFigureOut">
              <a:rPr lang="en-US" dirty="0"/>
              <a:pPr/>
              <a:t>4/9/2014</a:t>
            </a:fld>
            <a:endParaRPr lang="en-US" dirty="0"/>
          </a:p>
        </p:txBody>
      </p:sp>
      <p:sp>
        <p:nvSpPr>
          <p:cNvPr id="3" name="Footer Placeholder 2"/>
          <p:cNvSpPr>
            <a:spLocks noGrp="1"/>
          </p:cNvSpPr>
          <p:nvPr>
            <p:ph type="ftr" sz="quarter" idx="11"/>
          </p:nvPr>
        </p:nvSpPr>
        <p:spPr/>
        <p:txBody>
          <a:bodyPr/>
          <a:lstStyle>
            <a:lvl1pPr>
              <a:defRPr>
                <a:solidFill>
                  <a:schemeClr val="tx2"/>
                </a:solidFill>
              </a:defRPr>
            </a:lvl1pPr>
          </a:lstStyle>
          <a:p>
            <a:endParaRPr lang="en-US" dirty="0"/>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4" name="Rectangle 13"/>
          <p:cNvSpPr/>
          <p:nvPr/>
        </p:nvSpPr>
        <p:spPr>
          <a:xfrm>
            <a:off x="234693" y="237744"/>
            <a:ext cx="8633081"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16" name="Rectangle 15"/>
          <p:cNvSpPr/>
          <p:nvPr/>
        </p:nvSpPr>
        <p:spPr>
          <a:xfrm>
            <a:off x="371856" y="374904"/>
            <a:ext cx="8353044" cy="6108192"/>
          </a:xfrm>
          <a:prstGeom prst="rect">
            <a:avLst/>
          </a:prstGeom>
          <a:solidFill>
            <a:schemeClr val="bg2"/>
          </a:solidFill>
          <a:ln w="6350" cap="sq" cmpd="sng" algn="ctr">
            <a:noFill/>
            <a:prstDash val="solid"/>
            <a:miter lim="800000"/>
          </a:ln>
          <a:effectLst/>
        </p:spPr>
      </p:sp>
      <p:sp>
        <p:nvSpPr>
          <p:cNvPr id="15" name="Rectangle 14"/>
          <p:cNvSpPr/>
          <p:nvPr/>
        </p:nvSpPr>
        <p:spPr>
          <a:xfrm>
            <a:off x="9020386" y="237744"/>
            <a:ext cx="2926080" cy="63825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bg1"/>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790575" y="704850"/>
            <a:ext cx="7562850" cy="51435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tx2"/>
                </a:solidFill>
              </a:defRPr>
            </a:lvl1pPr>
          </a:lstStyle>
          <a:p>
            <a:fld id="{FA8850A0-01A3-4F4E-AA52-F716A9BFD4EB}" type="datetimeFigureOut">
              <a:rPr lang="en-US" dirty="0"/>
              <a:pPr/>
              <a:t>4/9/2014</a:t>
            </a:fld>
            <a:endParaRPr lang="en-US" dirty="0"/>
          </a:p>
        </p:txBody>
      </p:sp>
      <p:sp>
        <p:nvSpPr>
          <p:cNvPr id="6" name="Footer Placeholder 5"/>
          <p:cNvSpPr>
            <a:spLocks noGrp="1"/>
          </p:cNvSpPr>
          <p:nvPr>
            <p:ph type="ftr" sz="quarter" idx="11"/>
          </p:nvPr>
        </p:nvSpPr>
        <p:spPr>
          <a:xfrm>
            <a:off x="3439158" y="6214535"/>
            <a:ext cx="5184648" cy="256032"/>
          </a:xfrm>
        </p:spPr>
        <p:txBody>
          <a:bodyPr/>
          <a:lstStyle>
            <a:lvl1pPr algn="r">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2"/>
                </a:solidFill>
              </a:defRPr>
            </a:lvl1pPr>
          </a:lstStyle>
          <a:p>
            <a:fld id="{4FAB73BC-B049-4115-A692-8D63A059BFB8}" type="slidenum">
              <a:rPr lang="en-US" dirty="0"/>
              <a:pPr/>
              <a:t>‹#›</a:t>
            </a:fld>
            <a:endParaRPr lang="en-US" dirty="0"/>
          </a:p>
        </p:txBody>
      </p:sp>
      <p:sp>
        <p:nvSpPr>
          <p:cNvPr id="11" name="Rectangle 10"/>
          <p:cNvSpPr/>
          <p:nvPr/>
        </p:nvSpPr>
        <p:spPr>
          <a:xfrm>
            <a:off x="9157546" y="374904"/>
            <a:ext cx="2651760"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tx1"/>
          </a:solidFill>
          <a:ln w="6350" cap="sq">
            <a:solidFill>
              <a:schemeClr val="tx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157546" y="374904"/>
            <a:ext cx="2651760" cy="6108192"/>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601076" cy="6382512"/>
          </a:xfrm>
          <a:solidFill>
            <a:srgbClr val="808080"/>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E5811CCA-BB49-46C7-A0E2-F42339750F9A}" type="datetimeFigureOut">
              <a:rPr lang="en-US" dirty="0"/>
              <a:t>4/9/2014</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FB075A7A-4A9A-410F-B848-AB998ACC9419}" type="datetimeFigureOut">
              <a:rPr lang="en-US" dirty="0"/>
              <a:pPr/>
              <a:t>4/9/2014</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AA5F3E88-2D66-4D17-B0FA-EA13CB20B2FF}" type="datetimeFigureOut">
              <a:rPr lang="en-US" dirty="0"/>
              <a:pPr/>
              <a:t>4/9/2014</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8" name="Rectangle 7"/>
          <p:cNvSpPr/>
          <p:nvPr/>
        </p:nvSpPr>
        <p:spPr>
          <a:xfrm>
            <a:off x="371856" y="374904"/>
            <a:ext cx="11448288" cy="6108192"/>
          </a:xfrm>
          <a:prstGeom prst="rect">
            <a:avLst/>
          </a:prstGeom>
          <a:solidFill>
            <a:schemeClr val="bg2"/>
          </a:solidFill>
          <a:ln w="6350" cap="sq" cmpd="sng" algn="ctr">
            <a:no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bg2"/>
                </a:solidFill>
              </a:defRPr>
            </a:lvl1pPr>
          </a:lstStyle>
          <a:p>
            <a:fld id="{17205CAA-4E5A-4223-BD55-C5D2841AC9EF}" type="datetimeFigureOut">
              <a:rPr lang="en-US" dirty="0"/>
              <a:t>4/9/2014</a:t>
            </a:fld>
            <a:endParaRPr lang="en-US" dirty="0"/>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bg2"/>
                </a:solidFill>
              </a:defRPr>
            </a:lvl1pPr>
          </a:lstStyle>
          <a:p>
            <a:endParaRPr lang="en-US" dirty="0"/>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bg2"/>
                </a:solidFill>
              </a:defRPr>
            </a:lvl1pPr>
          </a:lstStyle>
          <a:p>
            <a:fld id="{4FAB73BC-B049-4115-A692-8D63A059BFB8}"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2">
            <a:lumMod val="60000"/>
            <a:lumOff val="40000"/>
          </a:schemeClr>
        </a:buClr>
        <a:buFont typeface="Arial" pitchFamily="34"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6pPr>
      <a:lvl7pPr marL="19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7pPr>
      <a:lvl8pPr marL="22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8pPr>
      <a:lvl9pPr marL="25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roomthebook.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npr.org/2010/09/27/130143360/in-donoghue-s-room-a-child-s-world-of-his-own"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oxforddictionaries.com/us/definition/american_english/Old-Nick"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en.wikipedia.org/wiki/Jean_Piaget" TargetMode="External"/><Relationship Id="rId2" Type="http://schemas.openxmlformats.org/officeDocument/2006/relationships/hyperlink" Target="http://www.oxforddictionaries.com/us/definition/american_english/animism" TargetMode="External"/><Relationship Id="rId1" Type="http://schemas.openxmlformats.org/officeDocument/2006/relationships/slideLayout" Target="../slideLayouts/slideLayout2.xml"/><Relationship Id="rId4" Type="http://schemas.openxmlformats.org/officeDocument/2006/relationships/hyperlink" Target="http://en.wikipedia.org/wiki/Animism#Psychology_and_animism"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books.google.com/books?id=8ryxklUSlB0C&amp;pg=PA44&amp;lpg=PA44&amp;dq=personification+and+animism&amp;source=bl&amp;ots=JWo9yQ0K0a&amp;sig=BE0ZmW9G648zxQF7vyG6IhbjfMQ&amp;hl=en&amp;sa=X&amp;ei=0IpFU-7aIKaIygHtjIGoDQ&amp;ved=0CEcQ6AEwBQ#v=onepage&amp;q=personification%20and%20animism&amp;f=false" TargetMode="External"/><Relationship Id="rId2" Type="http://schemas.openxmlformats.org/officeDocument/2006/relationships/hyperlink" Target="https://answers.yahoo.com/question/index?qid=20111214152525AAz3xK5"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washingtonpost.com/wp-dyn/content/article/2010/09/07/AR2010090701505.html" TargetMode="External"/><Relationship Id="rId2" Type="http://schemas.openxmlformats.org/officeDocument/2006/relationships/hyperlink" Target="http://www.amazon.com/gp/product/0156007479?ie=UTF8&amp;tag=washpost-books-20&amp;linkCode=xm2&amp;camp=1789&amp;creativeASIN=0156007479"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youtube.com/watch?v=WCVBlEZs9ug" TargetMode="External"/><Relationship Id="rId7" Type="http://schemas.openxmlformats.org/officeDocument/2006/relationships/hyperlink" Target="http://thelabyrinthjournal.com/pdfs/Labyrinth%20ISSN%200976-0814%20Vol.4%20No.3.pdf" TargetMode="External"/><Relationship Id="rId2" Type="http://schemas.openxmlformats.org/officeDocument/2006/relationships/hyperlink" Target="http://www.youtube.com/watch?v=sOlJIV-UdFM&amp;feature=fvst" TargetMode="External"/><Relationship Id="rId1" Type="http://schemas.openxmlformats.org/officeDocument/2006/relationships/slideLayout" Target="../slideLayouts/slideLayout2.xml"/><Relationship Id="rId6" Type="http://schemas.openxmlformats.org/officeDocument/2006/relationships/hyperlink" Target="http://www.nytimes.com/2010/09/19/books/review/Bender-t.html?pagewanted=all&amp;_r=3&amp;" TargetMode="External"/><Relationship Id="rId5" Type="http://schemas.openxmlformats.org/officeDocument/2006/relationships/hyperlink" Target="http://www.washingtonpost.com/wp-dyn/content/article/2010/09/14/AR2010091406235.html" TargetMode="External"/><Relationship Id="rId4" Type="http://schemas.openxmlformats.org/officeDocument/2006/relationships/hyperlink" Target="http://moreintelligentlife.com/blog/molly-young/qa-emma-donoghue"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www.alienspouse.com/jen_weblog/2011/02/with-the-exciting-aroma-of-melting-plastic.html" TargetMode="External"/><Relationship Id="rId3" Type="http://schemas.openxmlformats.org/officeDocument/2006/relationships/hyperlink" Target="http://www.houzz.com/photos/919094/Hudson-Bow-Back-Rocking-Chair-traditional-rocking-chairs-" TargetMode="External"/><Relationship Id="rId7" Type="http://schemas.openxmlformats.org/officeDocument/2006/relationships/hyperlink" Target="http://www.thefreedictionary.com/Old+Nick" TargetMode="External"/><Relationship Id="rId2" Type="http://schemas.openxmlformats.org/officeDocument/2006/relationships/hyperlink" Target="http://www.vidalicious.com/crafty/egg-snake-project/" TargetMode="External"/><Relationship Id="rId1" Type="http://schemas.openxmlformats.org/officeDocument/2006/relationships/slideLayout" Target="../slideLayouts/slideLayout2.xml"/><Relationship Id="rId6" Type="http://schemas.openxmlformats.org/officeDocument/2006/relationships/hyperlink" Target="http://doubleportioninheritance.blogspot.com/2011/11/santa-claus-or-satan-claws.html" TargetMode="External"/><Relationship Id="rId11" Type="http://schemas.openxmlformats.org/officeDocument/2006/relationships/hyperlink" Target="http://www.cantstopmakingthings.com/2010/04/rose-is-rose.html" TargetMode="External"/><Relationship Id="rId5" Type="http://schemas.openxmlformats.org/officeDocument/2006/relationships/hyperlink" Target="http://en.wikipedia.org/wiki/The_Devil_(Tarot_card)" TargetMode="External"/><Relationship Id="rId10" Type="http://schemas.openxmlformats.org/officeDocument/2006/relationships/hyperlink" Target="http://www.productwiki.com/awesome-louvered-solid-weathered-oak-armoire/" TargetMode="External"/><Relationship Id="rId4" Type="http://schemas.openxmlformats.org/officeDocument/2006/relationships/hyperlink" Target="http://www.youtube.com/watch?v=WhZFNH_A1qA" TargetMode="External"/><Relationship Id="rId9" Type="http://schemas.openxmlformats.org/officeDocument/2006/relationships/hyperlink" Target="http://www.aliexpress.com/item/Oversized-drift-remote-control-car-remote-control-car-toy-car-charge-toy-car-remote-control-automobile/1594544503.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Emma Donoghue</a:t>
            </a:r>
            <a:br>
              <a:rPr lang="en-US" dirty="0" smtClean="0"/>
            </a:br>
            <a:r>
              <a:rPr lang="en-US" i="1" dirty="0" smtClean="0"/>
              <a:t>Room</a:t>
            </a:r>
            <a:endParaRPr lang="en-US" i="1" dirty="0"/>
          </a:p>
        </p:txBody>
      </p:sp>
      <p:sp>
        <p:nvSpPr>
          <p:cNvPr id="3" name="Subtitle 2"/>
          <p:cNvSpPr>
            <a:spLocks noGrp="1"/>
          </p:cNvSpPr>
          <p:nvPr>
            <p:ph type="subTitle" idx="1"/>
          </p:nvPr>
        </p:nvSpPr>
        <p:spPr>
          <a:xfrm>
            <a:off x="1561708" y="4321158"/>
            <a:ext cx="9070848" cy="1036453"/>
          </a:xfrm>
        </p:spPr>
        <p:txBody>
          <a:bodyPr>
            <a:normAutofit/>
          </a:bodyPr>
          <a:lstStyle/>
          <a:p>
            <a:r>
              <a:rPr lang="en-US" dirty="0" smtClean="0"/>
              <a:t>ENG 527</a:t>
            </a:r>
          </a:p>
          <a:p>
            <a:r>
              <a:rPr lang="en-US" dirty="0" smtClean="0"/>
              <a:t>By Jacquelyn McGlinchey </a:t>
            </a:r>
          </a:p>
          <a:p>
            <a:r>
              <a:rPr lang="en-US" dirty="0" smtClean="0"/>
              <a:t>4-9-2014</a:t>
            </a:r>
            <a:endParaRPr lang="en-US" dirty="0"/>
          </a:p>
        </p:txBody>
      </p:sp>
    </p:spTree>
    <p:extLst>
      <p:ext uri="{BB962C8B-B14F-4D97-AF65-F5344CB8AC3E}">
        <p14:creationId xmlns:p14="http://schemas.microsoft.com/office/powerpoint/2010/main" val="11779576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Room</a:t>
            </a:r>
            <a:endParaRPr lang="en-US" i="1" dirty="0"/>
          </a:p>
        </p:txBody>
      </p:sp>
      <p:sp>
        <p:nvSpPr>
          <p:cNvPr id="3" name="Content Placeholder 2"/>
          <p:cNvSpPr>
            <a:spLocks noGrp="1"/>
          </p:cNvSpPr>
          <p:nvPr>
            <p:ph idx="1"/>
          </p:nvPr>
        </p:nvSpPr>
        <p:spPr/>
        <p:txBody>
          <a:bodyPr/>
          <a:lstStyle/>
          <a:p>
            <a:r>
              <a:rPr lang="en-US" dirty="0" smtClean="0"/>
              <a:t>First, let’s start off with a link to the website for </a:t>
            </a:r>
            <a:r>
              <a:rPr lang="en-US" i="1" dirty="0" smtClean="0"/>
              <a:t>Room. </a:t>
            </a:r>
          </a:p>
          <a:p>
            <a:endParaRPr lang="en-US" i="1" dirty="0" smtClean="0"/>
          </a:p>
          <a:p>
            <a:pPr algn="ctr"/>
            <a:r>
              <a:rPr lang="en-US" dirty="0">
                <a:hlinkClick r:id="rId2"/>
              </a:rPr>
              <a:t>http://www.roomthebook.com</a:t>
            </a:r>
            <a:r>
              <a:rPr lang="en-US" dirty="0" smtClean="0">
                <a:hlinkClick r:id="rId2"/>
              </a:rPr>
              <a:t>/</a:t>
            </a:r>
            <a:endParaRPr lang="en-US" dirty="0" smtClean="0"/>
          </a:p>
          <a:p>
            <a:endParaRPr lang="en-US" dirty="0"/>
          </a:p>
          <a:p>
            <a:r>
              <a:rPr lang="en-US" dirty="0" smtClean="0"/>
              <a:t>A  few clicks and you enter Room– Ma and Jack’s world. </a:t>
            </a:r>
          </a:p>
          <a:p>
            <a:r>
              <a:rPr lang="en-US" dirty="0" smtClean="0"/>
              <a:t>I know when I was reading the book, Room was a lot bigger in my head. How did you envision Room? </a:t>
            </a:r>
          </a:p>
          <a:p>
            <a:endParaRPr lang="en-US" dirty="0"/>
          </a:p>
          <a:p>
            <a:r>
              <a:rPr lang="en-US" dirty="0" smtClean="0"/>
              <a:t>Scroll and click on the different objects in Room for in-depth information about </a:t>
            </a:r>
            <a:r>
              <a:rPr lang="en-US" i="1" dirty="0" smtClean="0"/>
              <a:t>Room</a:t>
            </a:r>
            <a:r>
              <a:rPr lang="en-US" dirty="0" smtClean="0"/>
              <a:t> and Emma Donoghue (and to hear Jack). </a:t>
            </a:r>
            <a:endParaRPr lang="en-US" dirty="0"/>
          </a:p>
        </p:txBody>
      </p:sp>
    </p:spTree>
    <p:extLst>
      <p:ext uri="{BB962C8B-B14F-4D97-AF65-F5344CB8AC3E}">
        <p14:creationId xmlns:p14="http://schemas.microsoft.com/office/powerpoint/2010/main" val="15170692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50030" y="788325"/>
            <a:ext cx="3438658" cy="5222940"/>
          </a:xfrm>
        </p:spPr>
      </p:pic>
    </p:spTree>
    <p:extLst>
      <p:ext uri="{BB962C8B-B14F-4D97-AF65-F5344CB8AC3E}">
        <p14:creationId xmlns:p14="http://schemas.microsoft.com/office/powerpoint/2010/main" val="34852253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Ideas &amp; Themes</a:t>
            </a:r>
            <a:endParaRPr lang="en-US" b="1" dirty="0"/>
          </a:p>
        </p:txBody>
      </p:sp>
      <p:sp>
        <p:nvSpPr>
          <p:cNvPr id="3" name="Content Placeholder 2"/>
          <p:cNvSpPr>
            <a:spLocks noGrp="1"/>
          </p:cNvSpPr>
          <p:nvPr>
            <p:ph idx="1"/>
          </p:nvPr>
        </p:nvSpPr>
        <p:spPr/>
        <p:txBody>
          <a:bodyPr/>
          <a:lstStyle/>
          <a:p>
            <a:r>
              <a:rPr lang="en-US" dirty="0" smtClean="0"/>
              <a:t>Childhood</a:t>
            </a:r>
          </a:p>
          <a:p>
            <a:r>
              <a:rPr lang="en-US" dirty="0" smtClean="0"/>
              <a:t>Motherhood</a:t>
            </a:r>
          </a:p>
          <a:p>
            <a:r>
              <a:rPr lang="en-US" dirty="0" smtClean="0"/>
              <a:t>Womb</a:t>
            </a:r>
          </a:p>
          <a:p>
            <a:r>
              <a:rPr lang="en-US" dirty="0" smtClean="0"/>
              <a:t>Outside world</a:t>
            </a:r>
          </a:p>
          <a:p>
            <a:pPr lvl="1"/>
            <a:r>
              <a:rPr lang="en-US" dirty="0" smtClean="0"/>
              <a:t>Safety versus freedom</a:t>
            </a:r>
          </a:p>
          <a:p>
            <a:r>
              <a:rPr lang="en-US" dirty="0" smtClean="0"/>
              <a:t>Hell</a:t>
            </a:r>
          </a:p>
          <a:p>
            <a:r>
              <a:rPr lang="en-US" dirty="0" smtClean="0"/>
              <a:t>Perspective</a:t>
            </a:r>
          </a:p>
          <a:p>
            <a:r>
              <a:rPr lang="en-US" dirty="0" smtClean="0"/>
              <a:t>Imagination</a:t>
            </a:r>
          </a:p>
          <a:p>
            <a:r>
              <a:rPr lang="en-US" dirty="0" smtClean="0"/>
              <a:t>Animism/Personification </a:t>
            </a:r>
          </a:p>
          <a:p>
            <a:r>
              <a:rPr lang="en-US" dirty="0" smtClean="0"/>
              <a:t>Nature versus nurture </a:t>
            </a:r>
          </a:p>
          <a:p>
            <a:endParaRPr lang="en-US" dirty="0" smtClean="0"/>
          </a:p>
          <a:p>
            <a:endParaRPr lang="en-US" dirty="0" smtClean="0"/>
          </a:p>
          <a:p>
            <a:endParaRPr lang="en-US" dirty="0"/>
          </a:p>
        </p:txBody>
      </p:sp>
    </p:spTree>
    <p:extLst>
      <p:ext uri="{BB962C8B-B14F-4D97-AF65-F5344CB8AC3E}">
        <p14:creationId xmlns:p14="http://schemas.microsoft.com/office/powerpoint/2010/main" val="32507504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8721" y="992656"/>
            <a:ext cx="7572101" cy="5043020"/>
          </a:xfrm>
        </p:spPr>
      </p:pic>
    </p:spTree>
    <p:extLst>
      <p:ext uri="{BB962C8B-B14F-4D97-AF65-F5344CB8AC3E}">
        <p14:creationId xmlns:p14="http://schemas.microsoft.com/office/powerpoint/2010/main" val="40316071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Childhood</a:t>
            </a:r>
            <a:endParaRPr lang="en-US" dirty="0"/>
          </a:p>
        </p:txBody>
      </p:sp>
      <p:sp>
        <p:nvSpPr>
          <p:cNvPr id="3" name="Content Placeholder 2"/>
          <p:cNvSpPr>
            <a:spLocks noGrp="1"/>
          </p:cNvSpPr>
          <p:nvPr>
            <p:ph idx="1"/>
          </p:nvPr>
        </p:nvSpPr>
        <p:spPr/>
        <p:txBody>
          <a:bodyPr/>
          <a:lstStyle/>
          <a:p>
            <a:r>
              <a:rPr lang="en-US" dirty="0" smtClean="0"/>
              <a:t>“For me Room is a universal story of parenthood and childhood…”</a:t>
            </a:r>
          </a:p>
          <a:p>
            <a:r>
              <a:rPr lang="en-US" dirty="0" smtClean="0"/>
              <a:t>Of course </a:t>
            </a:r>
            <a:r>
              <a:rPr lang="en-US" i="1" dirty="0" smtClean="0"/>
              <a:t>Room</a:t>
            </a:r>
            <a:r>
              <a:rPr lang="en-US" dirty="0" smtClean="0"/>
              <a:t>, as a story told from a child’s perspective,</a:t>
            </a:r>
            <a:r>
              <a:rPr lang="en-US" i="1" dirty="0" smtClean="0"/>
              <a:t> </a:t>
            </a:r>
            <a:r>
              <a:rPr lang="en-US" dirty="0" smtClean="0"/>
              <a:t>is rife with images and stories of childhood. </a:t>
            </a:r>
            <a:r>
              <a:rPr lang="en-US" i="1" dirty="0" smtClean="0"/>
              <a:t>Room </a:t>
            </a:r>
            <a:r>
              <a:rPr lang="en-US" dirty="0" smtClean="0"/>
              <a:t>is less about Ma and Jack’s captivity and more about Ma and Jack’s relationship, and Jack’s efforts to create and navigate his world, internal and external, inside and outside Room. </a:t>
            </a:r>
          </a:p>
          <a:p>
            <a:r>
              <a:rPr lang="en-US" dirty="0" smtClean="0"/>
              <a:t>One of the most poignant passages in </a:t>
            </a:r>
            <a:r>
              <a:rPr lang="en-US" i="1" dirty="0" smtClean="0"/>
              <a:t>Room </a:t>
            </a:r>
            <a:r>
              <a:rPr lang="en-US" dirty="0" smtClean="0"/>
              <a:t>is when Ma is trying to tell Jack about her childhood and her (their) family (pages 82-84). Jack, only ever knowing Room, is not getting it. He doesn’t believe his mom has ever been outside. </a:t>
            </a:r>
            <a:r>
              <a:rPr lang="en-US" b="1" dirty="0" smtClean="0"/>
              <a:t>Can you imagine a childhood without outside and family?</a:t>
            </a:r>
            <a:endParaRPr lang="en-US" b="1" dirty="0"/>
          </a:p>
        </p:txBody>
      </p:sp>
    </p:spTree>
    <p:extLst>
      <p:ext uri="{BB962C8B-B14F-4D97-AF65-F5344CB8AC3E}">
        <p14:creationId xmlns:p14="http://schemas.microsoft.com/office/powerpoint/2010/main" val="23976701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Motherhood</a:t>
            </a:r>
            <a:endParaRPr lang="en-US" dirty="0"/>
          </a:p>
        </p:txBody>
      </p:sp>
      <p:sp>
        <p:nvSpPr>
          <p:cNvPr id="3" name="Content Placeholder 2"/>
          <p:cNvSpPr>
            <a:spLocks noGrp="1"/>
          </p:cNvSpPr>
          <p:nvPr>
            <p:ph idx="1"/>
          </p:nvPr>
        </p:nvSpPr>
        <p:spPr/>
        <p:txBody>
          <a:bodyPr/>
          <a:lstStyle/>
          <a:p>
            <a:r>
              <a:rPr lang="en-US" dirty="0" smtClean="0"/>
              <a:t>“The narrative of motherhood is always going to be a bit sacrificial.”</a:t>
            </a:r>
          </a:p>
          <a:p>
            <a:r>
              <a:rPr lang="en-US" dirty="0" smtClean="0"/>
              <a:t>In </a:t>
            </a:r>
            <a:r>
              <a:rPr lang="en-US" i="1" dirty="0" smtClean="0"/>
              <a:t>Room</a:t>
            </a:r>
            <a:r>
              <a:rPr lang="en-US" dirty="0" smtClean="0"/>
              <a:t>, Ma has to be (or create) Jack’s whole world. That is a huge task. Being a mother is already challenging enough-- </a:t>
            </a:r>
            <a:r>
              <a:rPr lang="en-US" b="1" dirty="0" smtClean="0"/>
              <a:t>Can you imagine having to be everything for your child, their only human contact?</a:t>
            </a:r>
          </a:p>
          <a:p>
            <a:r>
              <a:rPr lang="en-US" dirty="0" smtClean="0"/>
              <a:t>“Really I wrote this novel because I found parenthood such a shock.”</a:t>
            </a:r>
          </a:p>
          <a:p>
            <a:pPr lvl="1"/>
            <a:r>
              <a:rPr lang="en-US" dirty="0" smtClean="0"/>
              <a:t>Donoghue talks about the isolation and suffocation mothers can experience. </a:t>
            </a:r>
          </a:p>
          <a:p>
            <a:pPr lvl="1"/>
            <a:r>
              <a:rPr lang="en-US" dirty="0" smtClean="0"/>
              <a:t>I (as a foster and step mother), and perhaps every mother can attest to these feelings. If a mother doesn’t have a support system--and is left to care for a child by herself-- it can be overwhelming and make one feel trapped. </a:t>
            </a:r>
          </a:p>
          <a:p>
            <a:pPr lvl="0">
              <a:buClr>
                <a:srgbClr val="E3DED1">
                  <a:lumMod val="60000"/>
                  <a:lumOff val="40000"/>
                </a:srgbClr>
              </a:buClr>
            </a:pPr>
            <a:r>
              <a:rPr lang="en-US" dirty="0">
                <a:solidFill>
                  <a:prstClr val="white"/>
                </a:solidFill>
              </a:rPr>
              <a:t>But Donoghue notes the magical </a:t>
            </a:r>
            <a:r>
              <a:rPr lang="en-US" dirty="0" smtClean="0">
                <a:solidFill>
                  <a:prstClr val="white"/>
                </a:solidFill>
              </a:rPr>
              <a:t>elements—”</a:t>
            </a:r>
            <a:r>
              <a:rPr lang="en-US" dirty="0">
                <a:solidFill>
                  <a:prstClr val="white"/>
                </a:solidFill>
              </a:rPr>
              <a:t>Sometimes it can feel like </a:t>
            </a:r>
            <a:r>
              <a:rPr lang="en-US" dirty="0" smtClean="0">
                <a:solidFill>
                  <a:prstClr val="white"/>
                </a:solidFill>
              </a:rPr>
              <a:t>you’re </a:t>
            </a:r>
            <a:r>
              <a:rPr lang="en-US" dirty="0">
                <a:solidFill>
                  <a:prstClr val="white"/>
                </a:solidFill>
              </a:rPr>
              <a:t>in a magical cocoon together…”</a:t>
            </a:r>
          </a:p>
          <a:p>
            <a:pPr lvl="1"/>
            <a:endParaRPr lang="en-US" dirty="0"/>
          </a:p>
        </p:txBody>
      </p:sp>
    </p:spTree>
    <p:extLst>
      <p:ext uri="{BB962C8B-B14F-4D97-AF65-F5344CB8AC3E}">
        <p14:creationId xmlns:p14="http://schemas.microsoft.com/office/powerpoint/2010/main" val="7185537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28057" y="817013"/>
            <a:ext cx="3683358" cy="5038752"/>
          </a:xfrm>
        </p:spPr>
      </p:pic>
    </p:spTree>
    <p:extLst>
      <p:ext uri="{BB962C8B-B14F-4D97-AF65-F5344CB8AC3E}">
        <p14:creationId xmlns:p14="http://schemas.microsoft.com/office/powerpoint/2010/main" val="26911887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Womb</a:t>
            </a:r>
            <a:endParaRPr lang="en-US" dirty="0"/>
          </a:p>
        </p:txBody>
      </p:sp>
      <p:sp>
        <p:nvSpPr>
          <p:cNvPr id="3" name="Content Placeholder 2"/>
          <p:cNvSpPr>
            <a:spLocks noGrp="1"/>
          </p:cNvSpPr>
          <p:nvPr>
            <p:ph idx="1"/>
          </p:nvPr>
        </p:nvSpPr>
        <p:spPr/>
        <p:txBody>
          <a:bodyPr/>
          <a:lstStyle/>
          <a:p>
            <a:r>
              <a:rPr lang="en-US" dirty="0" smtClean="0"/>
              <a:t>In </a:t>
            </a:r>
            <a:r>
              <a:rPr lang="en-US" i="1" dirty="0" smtClean="0"/>
              <a:t>Room </a:t>
            </a:r>
            <a:r>
              <a:rPr lang="en-US" dirty="0" smtClean="0"/>
              <a:t>Ma and Jack are in a world of their own. The room, at 11x11, almost seems womb-like, and Ma and Jack, at times, seem almost like twins–two children locked together (because of their lack of autonomy perhaps)--</a:t>
            </a:r>
            <a:r>
              <a:rPr lang="en-US" dirty="0"/>
              <a:t>or even two parts of a whole.  </a:t>
            </a:r>
            <a:endParaRPr lang="en-US" dirty="0" smtClean="0"/>
          </a:p>
          <a:p>
            <a:r>
              <a:rPr lang="en-US" dirty="0"/>
              <a:t>"I wanted to almost think of them as a tribe of two," Donoghue explains. </a:t>
            </a:r>
            <a:endParaRPr lang="en-US" dirty="0" smtClean="0"/>
          </a:p>
          <a:p>
            <a:r>
              <a:rPr lang="en-US" dirty="0" smtClean="0"/>
              <a:t>"</a:t>
            </a:r>
            <a:r>
              <a:rPr lang="en-US" dirty="0"/>
              <a:t>What Jack discovers early on — which is a complete shock to him — is that Room is not all there </a:t>
            </a:r>
            <a:r>
              <a:rPr lang="en-US" dirty="0" smtClean="0"/>
              <a:t>is. He's </a:t>
            </a:r>
            <a:r>
              <a:rPr lang="en-US" dirty="0"/>
              <a:t>spent five years thinking that he's in this world with his mother, and that outside there's outer space with stars and planets zooming around</a:t>
            </a:r>
            <a:r>
              <a:rPr lang="en-US" dirty="0" smtClean="0"/>
              <a:t>.“ --Donoghue </a:t>
            </a:r>
            <a:r>
              <a:rPr lang="en-US" dirty="0"/>
              <a:t>tells NPR's Melissa </a:t>
            </a:r>
            <a:r>
              <a:rPr lang="en-US" dirty="0" smtClean="0"/>
              <a:t>Block</a:t>
            </a:r>
          </a:p>
          <a:p>
            <a:r>
              <a:rPr lang="en-US" dirty="0">
                <a:hlinkClick r:id="rId2"/>
              </a:rPr>
              <a:t>http://www.npr.org/2010/09/27/130143360/in-donoghue-s-room-a-child-s-world-of-his-own</a:t>
            </a:r>
            <a:endParaRPr lang="en-US" dirty="0" smtClean="0"/>
          </a:p>
          <a:p>
            <a:pPr marL="274320" lvl="1" indent="0">
              <a:buNone/>
            </a:pPr>
            <a:endParaRPr lang="en-US" dirty="0"/>
          </a:p>
        </p:txBody>
      </p:sp>
    </p:spTree>
    <p:extLst>
      <p:ext uri="{BB962C8B-B14F-4D97-AF65-F5344CB8AC3E}">
        <p14:creationId xmlns:p14="http://schemas.microsoft.com/office/powerpoint/2010/main" val="2149671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Outside World</a:t>
            </a:r>
            <a:endParaRPr lang="en-US" dirty="0"/>
          </a:p>
        </p:txBody>
      </p:sp>
      <p:sp>
        <p:nvSpPr>
          <p:cNvPr id="3" name="Content Placeholder 2"/>
          <p:cNvSpPr>
            <a:spLocks noGrp="1"/>
          </p:cNvSpPr>
          <p:nvPr>
            <p:ph idx="1"/>
          </p:nvPr>
        </p:nvSpPr>
        <p:spPr/>
        <p:txBody>
          <a:bodyPr/>
          <a:lstStyle/>
          <a:p>
            <a:r>
              <a:rPr lang="en-US" dirty="0" smtClean="0"/>
              <a:t>“safety versus freedom”</a:t>
            </a:r>
          </a:p>
          <a:p>
            <a:r>
              <a:rPr lang="en-US" dirty="0" smtClean="0"/>
              <a:t>“There </a:t>
            </a:r>
            <a:r>
              <a:rPr lang="en-US" dirty="0"/>
              <a:t>are moments as a parent, Donoghue says, when you simply cannot bear to tell your children the </a:t>
            </a:r>
            <a:r>
              <a:rPr lang="en-US" dirty="0" smtClean="0"/>
              <a:t>‘cruel </a:t>
            </a:r>
            <a:r>
              <a:rPr lang="en-US" dirty="0"/>
              <a:t>truth of the </a:t>
            </a:r>
            <a:r>
              <a:rPr lang="en-US" dirty="0" smtClean="0"/>
              <a:t>world’ </a:t>
            </a:r>
            <a:r>
              <a:rPr lang="en-US" dirty="0"/>
              <a:t>— and Ma is a </a:t>
            </a:r>
            <a:r>
              <a:rPr lang="en-US" dirty="0" smtClean="0"/>
              <a:t>‘concentrated version’ of </a:t>
            </a:r>
            <a:r>
              <a:rPr lang="en-US" dirty="0"/>
              <a:t>that.  She does not want Jack to grow up thinking that he's a prisoner — and yet to keep that information from him is a betrayal. She has lied to him his whole life</a:t>
            </a:r>
            <a:r>
              <a:rPr lang="en-US" dirty="0" smtClean="0"/>
              <a:t>.”</a:t>
            </a:r>
          </a:p>
          <a:p>
            <a:r>
              <a:rPr lang="en-US" dirty="0" smtClean="0"/>
              <a:t>Ma lied to Jack for his protection—mental and physical. I suppose but the time Jack reached 5, Me a decided that he was getting too old to accept and believe the lies. Plus how could Room sustain 2 people—one a growing boy? How much longer would their captor put up with Jack…and Ma? Ma had to make a decision. The issue of safety versus freedom is played out on many levels in </a:t>
            </a:r>
            <a:r>
              <a:rPr lang="en-US" i="1" dirty="0" smtClean="0"/>
              <a:t>Room, </a:t>
            </a:r>
            <a:r>
              <a:rPr lang="en-US" dirty="0" smtClean="0"/>
              <a:t>especially in regards to the outside world.</a:t>
            </a:r>
            <a:endParaRPr lang="en-US" dirty="0"/>
          </a:p>
        </p:txBody>
      </p:sp>
    </p:spTree>
    <p:extLst>
      <p:ext uri="{BB962C8B-B14F-4D97-AF65-F5344CB8AC3E}">
        <p14:creationId xmlns:p14="http://schemas.microsoft.com/office/powerpoint/2010/main" val="37516092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95453" y="888643"/>
            <a:ext cx="8401094" cy="5209338"/>
          </a:xfrm>
        </p:spPr>
      </p:pic>
    </p:spTree>
    <p:extLst>
      <p:ext uri="{BB962C8B-B14F-4D97-AF65-F5344CB8AC3E}">
        <p14:creationId xmlns:p14="http://schemas.microsoft.com/office/powerpoint/2010/main" val="32481894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Hell</a:t>
            </a:r>
            <a:endParaRPr lang="en-US" dirty="0"/>
          </a:p>
        </p:txBody>
      </p:sp>
      <p:sp>
        <p:nvSpPr>
          <p:cNvPr id="3" name="Content Placeholder 2"/>
          <p:cNvSpPr>
            <a:spLocks noGrp="1"/>
          </p:cNvSpPr>
          <p:nvPr>
            <p:ph idx="1"/>
          </p:nvPr>
        </p:nvSpPr>
        <p:spPr/>
        <p:txBody>
          <a:bodyPr/>
          <a:lstStyle/>
          <a:p>
            <a:r>
              <a:rPr lang="en-US" dirty="0" smtClean="0"/>
              <a:t>“descent into the abyss” is how Emma Donoghue describes Ma and Jack’s captivity. </a:t>
            </a:r>
          </a:p>
          <a:p>
            <a:r>
              <a:rPr lang="en-US" dirty="0" smtClean="0"/>
              <a:t>Ma and Jack are held captive by ‘Old Nick’. </a:t>
            </a:r>
          </a:p>
          <a:p>
            <a:pPr lvl="1"/>
            <a:r>
              <a:rPr lang="en-US" dirty="0" smtClean="0"/>
              <a:t>There is chilling exchange between Old Nick and Ma on page 36 where he wants a piece of cake and gets upset because Ma is not forthcoming with it. Old Nick says to Ma, “…you’re the boss” and “I’m just the grocery boy….” trying to make her feel sorry for him! </a:t>
            </a:r>
          </a:p>
          <a:p>
            <a:r>
              <a:rPr lang="en-US" dirty="0" smtClean="0"/>
              <a:t>Old Nick is another name for the devil</a:t>
            </a:r>
          </a:p>
          <a:p>
            <a:pPr lvl="1"/>
            <a:r>
              <a:rPr lang="en-US" dirty="0" smtClean="0"/>
              <a:t>“</a:t>
            </a:r>
            <a:r>
              <a:rPr lang="en-US" dirty="0"/>
              <a:t>An informal name for the Devil</a:t>
            </a:r>
            <a:r>
              <a:rPr lang="en-US" dirty="0" smtClean="0"/>
              <a:t>.”</a:t>
            </a:r>
          </a:p>
          <a:p>
            <a:pPr lvl="2"/>
            <a:r>
              <a:rPr lang="en-US" dirty="0">
                <a:hlinkClick r:id="rId2"/>
              </a:rPr>
              <a:t>http://</a:t>
            </a:r>
            <a:r>
              <a:rPr lang="en-US" dirty="0" smtClean="0">
                <a:hlinkClick r:id="rId2"/>
              </a:rPr>
              <a:t>www.oxforddictionaries.com/us/definition/american_english/Old-Nick</a:t>
            </a:r>
            <a:endParaRPr lang="en-US" dirty="0" smtClean="0"/>
          </a:p>
          <a:p>
            <a:pPr lvl="0">
              <a:buClr>
                <a:srgbClr val="E3DED1">
                  <a:lumMod val="60000"/>
                  <a:lumOff val="40000"/>
                </a:srgbClr>
              </a:buClr>
            </a:pPr>
            <a:r>
              <a:rPr lang="en-US" dirty="0">
                <a:solidFill>
                  <a:prstClr val="white"/>
                </a:solidFill>
              </a:rPr>
              <a:t>Ma and Jack experience aspects of hell in Room </a:t>
            </a:r>
            <a:r>
              <a:rPr lang="en-US" b="1" dirty="0">
                <a:solidFill>
                  <a:prstClr val="white"/>
                </a:solidFill>
              </a:rPr>
              <a:t>and</a:t>
            </a:r>
            <a:r>
              <a:rPr lang="en-US" dirty="0">
                <a:solidFill>
                  <a:prstClr val="white"/>
                </a:solidFill>
              </a:rPr>
              <a:t> on the outside. In fact outside is completely overwhelming to them, especially at first. Poor Jack, never knowing anything else, longs to go back to Room. </a:t>
            </a:r>
            <a:r>
              <a:rPr lang="en-US" dirty="0" smtClean="0">
                <a:solidFill>
                  <a:prstClr val="white"/>
                </a:solidFill>
              </a:rPr>
              <a:t>Ma never wants to go back. This seems to be their own special hell created by Old Nick.</a:t>
            </a:r>
            <a:endParaRPr lang="en-US" dirty="0">
              <a:solidFill>
                <a:prstClr val="white"/>
              </a:solidFill>
            </a:endParaRPr>
          </a:p>
          <a:p>
            <a:pPr marL="548640" lvl="2" indent="0">
              <a:buNone/>
            </a:pPr>
            <a:endParaRPr lang="en-US" dirty="0" smtClean="0"/>
          </a:p>
          <a:p>
            <a:endParaRPr lang="en-US" dirty="0"/>
          </a:p>
        </p:txBody>
      </p:sp>
    </p:spTree>
    <p:extLst>
      <p:ext uri="{BB962C8B-B14F-4D97-AF65-F5344CB8AC3E}">
        <p14:creationId xmlns:p14="http://schemas.microsoft.com/office/powerpoint/2010/main" val="36947624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4493" y="642594"/>
            <a:ext cx="2187423" cy="3111002"/>
          </a:xfr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1916" y="1280886"/>
            <a:ext cx="3106760" cy="4780958"/>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7084" y="2137539"/>
            <a:ext cx="2251035" cy="3924305"/>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58119" y="642594"/>
            <a:ext cx="3323371" cy="3612360"/>
          </a:xfrm>
          <a:prstGeom prst="rect">
            <a:avLst/>
          </a:prstGeom>
        </p:spPr>
      </p:pic>
    </p:spTree>
    <p:extLst>
      <p:ext uri="{BB962C8B-B14F-4D97-AF65-F5344CB8AC3E}">
        <p14:creationId xmlns:p14="http://schemas.microsoft.com/office/powerpoint/2010/main" val="25673735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Perspective</a:t>
            </a:r>
            <a:endParaRPr lang="en-US" dirty="0"/>
          </a:p>
        </p:txBody>
      </p:sp>
      <p:sp>
        <p:nvSpPr>
          <p:cNvPr id="3" name="Content Placeholder 2"/>
          <p:cNvSpPr>
            <a:spLocks noGrp="1"/>
          </p:cNvSpPr>
          <p:nvPr>
            <p:ph idx="1"/>
          </p:nvPr>
        </p:nvSpPr>
        <p:spPr/>
        <p:txBody>
          <a:bodyPr/>
          <a:lstStyle/>
          <a:p>
            <a:r>
              <a:rPr lang="en-US" dirty="0" smtClean="0"/>
              <a:t>“His [Jack’s] perception </a:t>
            </a:r>
            <a:r>
              <a:rPr lang="en-US" dirty="0"/>
              <a:t>and idiom have </a:t>
            </a:r>
            <a:r>
              <a:rPr lang="en-US" dirty="0" smtClean="0"/>
              <a:t>been </a:t>
            </a:r>
            <a:r>
              <a:rPr lang="en-US" dirty="0"/>
              <a:t>used to challenge readers to view the world from an innocent, </a:t>
            </a:r>
            <a:r>
              <a:rPr lang="en-US" dirty="0" smtClean="0"/>
              <a:t>sheltered</a:t>
            </a:r>
            <a:r>
              <a:rPr lang="en-US" dirty="0"/>
              <a:t>, uniquely fresh </a:t>
            </a:r>
            <a:r>
              <a:rPr lang="en-US" dirty="0" smtClean="0"/>
              <a:t>perspective.” (Sharma 144)</a:t>
            </a:r>
          </a:p>
          <a:p>
            <a:r>
              <a:rPr lang="en-US" i="1" dirty="0" smtClean="0"/>
              <a:t>Room </a:t>
            </a:r>
            <a:r>
              <a:rPr lang="en-US" dirty="0" smtClean="0"/>
              <a:t>gives readers a peak into the mind of a captive child. The perspective Donoghue chose to narrate this story from, Jack’s perspective, does animate this novel. If the story had been told from Ma’s perspective it would be much darker, much more complex and heavy. It would be more of a victim’s tale and perhaps the transformative nature of the story and the themes at work within would be lost. </a:t>
            </a:r>
          </a:p>
          <a:p>
            <a:r>
              <a:rPr lang="en-US" i="1" dirty="0" smtClean="0"/>
              <a:t>“I </a:t>
            </a:r>
            <a:r>
              <a:rPr lang="en-US" i="1" dirty="0"/>
              <a:t>never considered any other perspective: letting Jack tell this story WAS my idea in a nutshell. I hoped having a small child narrator would make such a horrifying premise original, involving, but also more bearable: his innocence would at least partly shield the reader on their descent into the abyss</a:t>
            </a:r>
            <a:r>
              <a:rPr lang="en-US" i="1" dirty="0" smtClean="0"/>
              <a:t>.” </a:t>
            </a:r>
            <a:r>
              <a:rPr lang="en-US" dirty="0" smtClean="0"/>
              <a:t>(Donoghue)</a:t>
            </a:r>
            <a:endParaRPr lang="en-US" dirty="0"/>
          </a:p>
        </p:txBody>
      </p:sp>
    </p:spTree>
    <p:extLst>
      <p:ext uri="{BB962C8B-B14F-4D97-AF65-F5344CB8AC3E}">
        <p14:creationId xmlns:p14="http://schemas.microsoft.com/office/powerpoint/2010/main" val="22422754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Imagination </a:t>
            </a:r>
            <a:endParaRPr lang="en-US" dirty="0"/>
          </a:p>
        </p:txBody>
      </p:sp>
      <p:sp>
        <p:nvSpPr>
          <p:cNvPr id="3" name="Content Placeholder 2"/>
          <p:cNvSpPr>
            <a:spLocks noGrp="1"/>
          </p:cNvSpPr>
          <p:nvPr>
            <p:ph idx="1"/>
          </p:nvPr>
        </p:nvSpPr>
        <p:spPr/>
        <p:txBody>
          <a:bodyPr/>
          <a:lstStyle/>
          <a:p>
            <a:r>
              <a:rPr lang="en-US" dirty="0" smtClean="0"/>
              <a:t>Ma has quite the imagination, she has to in order to educate Jack and keep him busy. Of course Jack has a great imagination also. He creates his own friends and games, his own explanations of his world.</a:t>
            </a:r>
          </a:p>
          <a:p>
            <a:pPr lvl="1"/>
            <a:r>
              <a:rPr lang="en-US" dirty="0" smtClean="0"/>
              <a:t>“Extremely </a:t>
            </a:r>
            <a:r>
              <a:rPr lang="en-US" dirty="0"/>
              <a:t>sensitive </a:t>
            </a:r>
            <a:r>
              <a:rPr lang="en-US" dirty="0" smtClean="0"/>
              <a:t>toward </a:t>
            </a:r>
            <a:r>
              <a:rPr lang="en-US" dirty="0"/>
              <a:t>his needs, Ma has created lively regimen of exercise, singing and </a:t>
            </a:r>
            <a:r>
              <a:rPr lang="en-US" dirty="0" smtClean="0"/>
              <a:t>reading </a:t>
            </a:r>
            <a:r>
              <a:rPr lang="en-US" dirty="0"/>
              <a:t>for Jack</a:t>
            </a:r>
            <a:r>
              <a:rPr lang="en-US" dirty="0" smtClean="0"/>
              <a:t>.” (Sharma 144)</a:t>
            </a:r>
          </a:p>
          <a:p>
            <a:pPr lvl="1"/>
            <a:r>
              <a:rPr lang="en-US" dirty="0" smtClean="0"/>
              <a:t>“Ma is the best, most vital, energetic, intelligent, and creative mother I could imagine.” (Donoghue)</a:t>
            </a:r>
          </a:p>
          <a:p>
            <a:r>
              <a:rPr lang="en-US" dirty="0" smtClean="0"/>
              <a:t>In </a:t>
            </a:r>
            <a:r>
              <a:rPr lang="en-US" i="1" dirty="0" smtClean="0"/>
              <a:t>Room, </a:t>
            </a:r>
            <a:r>
              <a:rPr lang="en-US" dirty="0" smtClean="0"/>
              <a:t>Donoghue beautifully illustrates the transformative power of imagination. </a:t>
            </a:r>
            <a:r>
              <a:rPr lang="en-US" b="1" dirty="0" smtClean="0"/>
              <a:t>How long could Ma have lasted in captivity without imagination? How far could Jack have gotten without it? </a:t>
            </a:r>
          </a:p>
          <a:p>
            <a:endParaRPr lang="en-US" b="1" i="1" dirty="0"/>
          </a:p>
        </p:txBody>
      </p:sp>
    </p:spTree>
    <p:extLst>
      <p:ext uri="{BB962C8B-B14F-4D97-AF65-F5344CB8AC3E}">
        <p14:creationId xmlns:p14="http://schemas.microsoft.com/office/powerpoint/2010/main" val="22211099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Nature versus nurture </a:t>
            </a:r>
            <a:endParaRPr lang="en-US" dirty="0"/>
          </a:p>
        </p:txBody>
      </p:sp>
      <p:sp>
        <p:nvSpPr>
          <p:cNvPr id="3" name="Content Placeholder 2"/>
          <p:cNvSpPr>
            <a:spLocks noGrp="1"/>
          </p:cNvSpPr>
          <p:nvPr>
            <p:ph idx="1"/>
          </p:nvPr>
        </p:nvSpPr>
        <p:spPr/>
        <p:txBody>
          <a:bodyPr/>
          <a:lstStyle/>
          <a:p>
            <a:r>
              <a:rPr lang="en-US" dirty="0" smtClean="0"/>
              <a:t>“…but then I thought of all the ways in which Jack’s limited experience has shaped him. So I sat there doing a constant nature-versus-nurture debate in my head.” (Donoghue 2)</a:t>
            </a:r>
          </a:p>
          <a:p>
            <a:r>
              <a:rPr lang="en-US" b="1" dirty="0" smtClean="0"/>
              <a:t>How much does experience and environment shape a child? How much does biology and heredity? </a:t>
            </a:r>
            <a:endParaRPr lang="en-US" b="1" dirty="0"/>
          </a:p>
        </p:txBody>
      </p:sp>
    </p:spTree>
    <p:extLst>
      <p:ext uri="{BB962C8B-B14F-4D97-AF65-F5344CB8AC3E}">
        <p14:creationId xmlns:p14="http://schemas.microsoft.com/office/powerpoint/2010/main" val="15567897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07594" y="1147704"/>
            <a:ext cx="6352281" cy="4791435"/>
          </a:xfrm>
        </p:spPr>
      </p:pic>
    </p:spTree>
    <p:extLst>
      <p:ext uri="{BB962C8B-B14F-4D97-AF65-F5344CB8AC3E}">
        <p14:creationId xmlns:p14="http://schemas.microsoft.com/office/powerpoint/2010/main" val="35627962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Animism</a:t>
            </a:r>
            <a:endParaRPr lang="en-US" dirty="0"/>
          </a:p>
        </p:txBody>
      </p:sp>
      <p:sp>
        <p:nvSpPr>
          <p:cNvPr id="3" name="Content Placeholder 2"/>
          <p:cNvSpPr>
            <a:spLocks noGrp="1"/>
          </p:cNvSpPr>
          <p:nvPr>
            <p:ph idx="1"/>
          </p:nvPr>
        </p:nvSpPr>
        <p:spPr/>
        <p:txBody>
          <a:bodyPr/>
          <a:lstStyle/>
          <a:p>
            <a:r>
              <a:rPr lang="en-US" dirty="0" smtClean="0"/>
              <a:t>“The </a:t>
            </a:r>
            <a:r>
              <a:rPr lang="en-US" dirty="0"/>
              <a:t>attribution of a soul to plants, </a:t>
            </a:r>
            <a:r>
              <a:rPr lang="en-US" b="1" dirty="0"/>
              <a:t>inanimate objects</a:t>
            </a:r>
            <a:r>
              <a:rPr lang="en-US" dirty="0"/>
              <a:t>, and </a:t>
            </a:r>
            <a:r>
              <a:rPr lang="en-US" dirty="0" smtClean="0"/>
              <a:t>natural </a:t>
            </a:r>
            <a:r>
              <a:rPr lang="en-US" dirty="0"/>
              <a:t>phenomena</a:t>
            </a:r>
            <a:r>
              <a:rPr lang="en-US" dirty="0" smtClean="0"/>
              <a:t>.”</a:t>
            </a:r>
          </a:p>
          <a:p>
            <a:pPr lvl="1"/>
            <a:r>
              <a:rPr lang="en-US" dirty="0">
                <a:hlinkClick r:id="rId2"/>
              </a:rPr>
              <a:t>http://</a:t>
            </a:r>
            <a:r>
              <a:rPr lang="en-US" dirty="0" smtClean="0">
                <a:hlinkClick r:id="rId2"/>
              </a:rPr>
              <a:t>www.oxforddictionaries.com/us/definition/american_english/animism</a:t>
            </a:r>
            <a:endParaRPr lang="en-US" dirty="0" smtClean="0"/>
          </a:p>
          <a:p>
            <a:r>
              <a:rPr lang="en-US" b="1" dirty="0"/>
              <a:t>Psychology and </a:t>
            </a:r>
            <a:r>
              <a:rPr lang="en-US" b="1" dirty="0" smtClean="0"/>
              <a:t>animism</a:t>
            </a:r>
            <a:endParaRPr lang="en-US" b="1" dirty="0"/>
          </a:p>
          <a:p>
            <a:r>
              <a:rPr lang="en-US" dirty="0" smtClean="0"/>
              <a:t>“Animism </a:t>
            </a:r>
            <a:r>
              <a:rPr lang="en-US" dirty="0"/>
              <a:t>in the broadest sense, i.e., thinking of objects as animate, and treating them as if they were animate, is near-universal. </a:t>
            </a:r>
            <a:r>
              <a:rPr lang="en-US" dirty="0">
                <a:hlinkClick r:id="rId3" tooltip="Jean Piaget"/>
              </a:rPr>
              <a:t>Jean Piaget</a:t>
            </a:r>
            <a:r>
              <a:rPr lang="en-US" dirty="0"/>
              <a:t> applied the term in reference to an implicit understanding of the world in a child's mind which assumes that all events are the product of intention or consciousness. Piaget explains this with a cognitive inability to distinguish the external world from one's internal world</a:t>
            </a:r>
            <a:r>
              <a:rPr lang="en-US" dirty="0" smtClean="0"/>
              <a:t>.”</a:t>
            </a:r>
          </a:p>
          <a:p>
            <a:pPr lvl="1"/>
            <a:r>
              <a:rPr lang="en-US" dirty="0">
                <a:hlinkClick r:id="rId4"/>
              </a:rPr>
              <a:t>http://</a:t>
            </a:r>
            <a:r>
              <a:rPr lang="en-US" dirty="0" smtClean="0">
                <a:hlinkClick r:id="rId4"/>
              </a:rPr>
              <a:t>en.wikipedia.org/wiki/Animism#Psychology_and_animism</a:t>
            </a:r>
            <a:endParaRPr lang="en-US" dirty="0" smtClean="0"/>
          </a:p>
          <a:p>
            <a:pPr marL="274320" lvl="1" indent="0">
              <a:buNone/>
            </a:pPr>
            <a:endParaRPr lang="en-US" dirty="0"/>
          </a:p>
          <a:p>
            <a:endParaRPr lang="en-US" dirty="0"/>
          </a:p>
        </p:txBody>
      </p:sp>
    </p:spTree>
    <p:extLst>
      <p:ext uri="{BB962C8B-B14F-4D97-AF65-F5344CB8AC3E}">
        <p14:creationId xmlns:p14="http://schemas.microsoft.com/office/powerpoint/2010/main" val="37418453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Personification</a:t>
            </a:r>
            <a:endParaRPr lang="en-US" dirty="0"/>
          </a:p>
        </p:txBody>
      </p:sp>
      <p:sp>
        <p:nvSpPr>
          <p:cNvPr id="3" name="Content Placeholder 2"/>
          <p:cNvSpPr>
            <a:spLocks noGrp="1"/>
          </p:cNvSpPr>
          <p:nvPr>
            <p:ph idx="1"/>
          </p:nvPr>
        </p:nvSpPr>
        <p:spPr/>
        <p:txBody>
          <a:bodyPr>
            <a:normAutofit lnSpcReduction="10000"/>
          </a:bodyPr>
          <a:lstStyle/>
          <a:p>
            <a:r>
              <a:rPr lang="en-US" dirty="0" smtClean="0"/>
              <a:t>Animism is related to personification, though animism can be thought of as a belief system and personification as the action itself (or a literary device </a:t>
            </a:r>
            <a:r>
              <a:rPr lang="en-US" dirty="0" smtClean="0">
                <a:sym typeface="Wingdings" panose="05000000000000000000" pitchFamily="2" charset="2"/>
              </a:rPr>
              <a:t> )</a:t>
            </a:r>
            <a:endParaRPr lang="en-US" dirty="0" smtClean="0"/>
          </a:p>
          <a:p>
            <a:r>
              <a:rPr lang="en-US" dirty="0" smtClean="0"/>
              <a:t>“Personification </a:t>
            </a:r>
            <a:r>
              <a:rPr lang="en-US" dirty="0"/>
              <a:t>is the act of giving what we consider human-like traits to animals or non-living things. Its not a belief in and of itself however anthropologists and psychologist looking at animism may consider it a spiritual kind of personification of the natural world</a:t>
            </a:r>
            <a:r>
              <a:rPr lang="en-US" dirty="0" smtClean="0"/>
              <a:t>.”</a:t>
            </a:r>
          </a:p>
          <a:p>
            <a:pPr lvl="1"/>
            <a:r>
              <a:rPr lang="en-US" dirty="0">
                <a:hlinkClick r:id="rId2"/>
              </a:rPr>
              <a:t>https://</a:t>
            </a:r>
            <a:r>
              <a:rPr lang="en-US" dirty="0" smtClean="0">
                <a:hlinkClick r:id="rId2"/>
              </a:rPr>
              <a:t>answers.yahoo.com/question/index?qid=20111214152525AAz3xK5</a:t>
            </a:r>
            <a:endParaRPr lang="en-US" dirty="0" smtClean="0"/>
          </a:p>
          <a:p>
            <a:r>
              <a:rPr lang="en-US" i="1" dirty="0"/>
              <a:t>Young Children's Thinking about Biological World</a:t>
            </a:r>
          </a:p>
          <a:p>
            <a:r>
              <a:rPr lang="en-US" dirty="0"/>
              <a:t> 	By </a:t>
            </a:r>
            <a:r>
              <a:rPr lang="en-US" dirty="0" err="1"/>
              <a:t>Giyoo</a:t>
            </a:r>
            <a:r>
              <a:rPr lang="en-US" dirty="0"/>
              <a:t> </a:t>
            </a:r>
            <a:r>
              <a:rPr lang="en-US" dirty="0" err="1"/>
              <a:t>Hatano</a:t>
            </a:r>
            <a:r>
              <a:rPr lang="en-US" dirty="0"/>
              <a:t>, Kayoko </a:t>
            </a:r>
            <a:r>
              <a:rPr lang="en-US" dirty="0" smtClean="0"/>
              <a:t>Inagaki</a:t>
            </a:r>
          </a:p>
          <a:p>
            <a:pPr lvl="1"/>
            <a:r>
              <a:rPr lang="en-US" dirty="0">
                <a:hlinkClick r:id="rId3"/>
              </a:rPr>
              <a:t>http://books.google.com/books?id=8ryxklUSlB0C&amp;pg=PA44&amp;lpg=PA44&amp;dq=personification+and+animism&amp;source=bl&amp;ots=JWo9yQ0K0a&amp;sig=BE0ZmW9G648zxQF7vyG6IhbjfMQ&amp;hl=en&amp;sa=X&amp;ei=0IpFU-7aIKaIygHtjIGoDQ&amp;ved=0CEcQ6AEwBQ#v=onepage&amp;q=personification%20and%20animism&amp;f=false</a:t>
            </a:r>
            <a:endParaRPr lang="en-US" dirty="0"/>
          </a:p>
        </p:txBody>
      </p:sp>
    </p:spTree>
    <p:extLst>
      <p:ext uri="{BB962C8B-B14F-4D97-AF65-F5344CB8AC3E}">
        <p14:creationId xmlns:p14="http://schemas.microsoft.com/office/powerpoint/2010/main" val="28077399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40923" y="642594"/>
            <a:ext cx="7392473" cy="5668054"/>
          </a:xfrm>
        </p:spPr>
      </p:pic>
    </p:spTree>
    <p:extLst>
      <p:ext uri="{BB962C8B-B14F-4D97-AF65-F5344CB8AC3E}">
        <p14:creationId xmlns:p14="http://schemas.microsoft.com/office/powerpoint/2010/main" val="38427677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Context</a:t>
            </a:r>
            <a:endParaRPr lang="en-US" b="1" dirty="0"/>
          </a:p>
        </p:txBody>
      </p:sp>
      <p:sp>
        <p:nvSpPr>
          <p:cNvPr id="3" name="Content Placeholder 2"/>
          <p:cNvSpPr>
            <a:spLocks noGrp="1"/>
          </p:cNvSpPr>
          <p:nvPr>
            <p:ph idx="1"/>
          </p:nvPr>
        </p:nvSpPr>
        <p:spPr/>
        <p:txBody>
          <a:bodyPr>
            <a:normAutofit/>
          </a:bodyPr>
          <a:lstStyle/>
          <a:p>
            <a:r>
              <a:rPr lang="en-US" dirty="0" smtClean="0"/>
              <a:t>Overall, as Donoghue has said herself, </a:t>
            </a:r>
            <a:r>
              <a:rPr lang="en-US" i="1" dirty="0" smtClean="0"/>
              <a:t>Room </a:t>
            </a:r>
            <a:r>
              <a:rPr lang="en-US" dirty="0" smtClean="0"/>
              <a:t>is about the parent-child bond, the parent-child relationship. In </a:t>
            </a:r>
            <a:r>
              <a:rPr lang="en-US" i="1" dirty="0" smtClean="0"/>
              <a:t>Room, </a:t>
            </a:r>
            <a:r>
              <a:rPr lang="en-US" dirty="0" smtClean="0"/>
              <a:t>Donoghue illustrates the isolation of motherhood. She explores the dynamics of the parent-child relationship– how it can be too close sometimes yet how that closeness can be beautiful and beneficial to both parents and children (within moderation, of course– not in captivity). </a:t>
            </a:r>
            <a:endParaRPr lang="en-US" i="1" dirty="0" smtClean="0"/>
          </a:p>
          <a:p>
            <a:r>
              <a:rPr lang="en-US" i="1" dirty="0" smtClean="0"/>
              <a:t>Room</a:t>
            </a:r>
            <a:r>
              <a:rPr lang="en-US" dirty="0" smtClean="0"/>
              <a:t> is also about letting go– Donoghue has said that she wrote the novel as almost “a meditation on safety versus freedom”– do you keep your child close or let them have freedom? When do you let them go? When do you keep them close? It is a constant debate.</a:t>
            </a:r>
          </a:p>
          <a:p>
            <a:r>
              <a:rPr lang="en-US" dirty="0" smtClean="0"/>
              <a:t>I would say that </a:t>
            </a:r>
            <a:r>
              <a:rPr lang="en-US" i="1" dirty="0" smtClean="0"/>
              <a:t>Room</a:t>
            </a:r>
            <a:r>
              <a:rPr lang="en-US" dirty="0" smtClean="0"/>
              <a:t> is all about a mother’s love and what she will do for her child, even one born of rape. </a:t>
            </a:r>
          </a:p>
        </p:txBody>
      </p:sp>
    </p:spTree>
    <p:extLst>
      <p:ext uri="{BB962C8B-B14F-4D97-AF65-F5344CB8AC3E}">
        <p14:creationId xmlns:p14="http://schemas.microsoft.com/office/powerpoint/2010/main" val="36153672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Context</a:t>
            </a:r>
            <a:endParaRPr lang="en-US" b="1" dirty="0"/>
          </a:p>
        </p:txBody>
      </p:sp>
      <p:sp>
        <p:nvSpPr>
          <p:cNvPr id="3" name="Content Placeholder 2"/>
          <p:cNvSpPr>
            <a:spLocks noGrp="1"/>
          </p:cNvSpPr>
          <p:nvPr>
            <p:ph idx="1"/>
          </p:nvPr>
        </p:nvSpPr>
        <p:spPr/>
        <p:txBody>
          <a:bodyPr>
            <a:normAutofit/>
          </a:bodyPr>
          <a:lstStyle/>
          <a:p>
            <a:r>
              <a:rPr lang="en-US" dirty="0" smtClean="0"/>
              <a:t>Donoghue has also said that Room is a study of family and how society tends to sentimentalize family relationships. She wanted to show a family, a parent-child relationship that would get away from sentimentalizing those relationships – to show real family dynamics. Real families aren’t perfect, they have issues and squabbles; real parents (and children) need space. We live in a the real world after all, not a fairytale world, or Room of our own. </a:t>
            </a:r>
          </a:p>
          <a:p>
            <a:pPr lvl="1"/>
            <a:r>
              <a:rPr lang="en-US" dirty="0" smtClean="0"/>
              <a:t>Donoghue uses the break-up of Ma’s parent’s marriage and Ma’s father’s attitude toward Jack to show how a family can be fractured by a traumatic event. </a:t>
            </a:r>
          </a:p>
          <a:p>
            <a:pPr lvl="1"/>
            <a:r>
              <a:rPr lang="en-US" dirty="0" smtClean="0"/>
              <a:t>At times, Jack’s grandma has issues adapting to Jack. </a:t>
            </a:r>
          </a:p>
        </p:txBody>
      </p:sp>
    </p:spTree>
    <p:extLst>
      <p:ext uri="{BB962C8B-B14F-4D97-AF65-F5344CB8AC3E}">
        <p14:creationId xmlns:p14="http://schemas.microsoft.com/office/powerpoint/2010/main" val="25346611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Context</a:t>
            </a:r>
            <a:endParaRPr lang="en-US" b="1" dirty="0"/>
          </a:p>
        </p:txBody>
      </p:sp>
      <p:sp>
        <p:nvSpPr>
          <p:cNvPr id="3" name="Content Placeholder 2"/>
          <p:cNvSpPr>
            <a:spLocks noGrp="1"/>
          </p:cNvSpPr>
          <p:nvPr>
            <p:ph idx="1"/>
          </p:nvPr>
        </p:nvSpPr>
        <p:spPr/>
        <p:txBody>
          <a:bodyPr>
            <a:normAutofit/>
          </a:bodyPr>
          <a:lstStyle/>
          <a:p>
            <a:r>
              <a:rPr lang="en-US" dirty="0" smtClean="0"/>
              <a:t>“Donoghue </a:t>
            </a:r>
            <a:r>
              <a:rPr lang="en-US" dirty="0"/>
              <a:t>strategically employs relationship between mother </a:t>
            </a:r>
            <a:r>
              <a:rPr lang="en-US" dirty="0" smtClean="0"/>
              <a:t>and </a:t>
            </a:r>
            <a:r>
              <a:rPr lang="en-US" dirty="0"/>
              <a:t>child, family and loss, violence and power to demonstrate her </a:t>
            </a:r>
            <a:r>
              <a:rPr lang="en-US" dirty="0" smtClean="0"/>
              <a:t>grit to </a:t>
            </a:r>
            <a:r>
              <a:rPr lang="en-US" dirty="0"/>
              <a:t>preserve innocence against all odds. Forced to live in a world </a:t>
            </a:r>
            <a:r>
              <a:rPr lang="en-US" dirty="0" smtClean="0"/>
              <a:t>comprising </a:t>
            </a:r>
            <a:r>
              <a:rPr lang="en-US" dirty="0"/>
              <a:t>lifeless objects, Donoghue operates through the voice of the </a:t>
            </a:r>
            <a:r>
              <a:rPr lang="en-US" dirty="0" smtClean="0"/>
              <a:t>innocent </a:t>
            </a:r>
            <a:r>
              <a:rPr lang="en-US" dirty="0"/>
              <a:t>narrator to evoke narrative </a:t>
            </a:r>
            <a:r>
              <a:rPr lang="en-US" dirty="0" smtClean="0"/>
              <a:t>empathy </a:t>
            </a:r>
            <a:r>
              <a:rPr lang="en-US" dirty="0"/>
              <a:t>in </a:t>
            </a:r>
            <a:r>
              <a:rPr lang="en-US" dirty="0" smtClean="0"/>
              <a:t>the </a:t>
            </a:r>
            <a:r>
              <a:rPr lang="en-US" dirty="0"/>
              <a:t>reader to trigger transformation deep </a:t>
            </a:r>
            <a:r>
              <a:rPr lang="en-US" dirty="0" smtClean="0"/>
              <a:t>within.” (Sharma 144)</a:t>
            </a:r>
          </a:p>
          <a:p>
            <a:r>
              <a:rPr lang="en-US" dirty="0" smtClean="0"/>
              <a:t>Jack makes a compelling narrator. He has his hero’s journey in the story, but both he and Ma are </a:t>
            </a:r>
            <a:r>
              <a:rPr lang="en-US" dirty="0" err="1" smtClean="0"/>
              <a:t>heros</a:t>
            </a:r>
            <a:r>
              <a:rPr lang="en-US" dirty="0" smtClean="0"/>
              <a:t>.</a:t>
            </a:r>
          </a:p>
          <a:p>
            <a:r>
              <a:rPr lang="en-US" dirty="0" smtClean="0"/>
              <a:t>Of course </a:t>
            </a:r>
            <a:r>
              <a:rPr lang="en-US" i="1" dirty="0" smtClean="0"/>
              <a:t>Room </a:t>
            </a:r>
            <a:r>
              <a:rPr lang="en-US" dirty="0" smtClean="0"/>
              <a:t>is abut the transformative power of imagination and perspective. Room for Jack was his world, and a place he felt safe because his mother made it so. Room for Ma was hell. But of course the outside world can be hell too. I think Donoghue illustrates that through imagination and love, people can adapt to, and overcome anything. </a:t>
            </a:r>
            <a:endParaRPr lang="en-US" dirty="0"/>
          </a:p>
        </p:txBody>
      </p:sp>
    </p:spTree>
    <p:extLst>
      <p:ext uri="{BB962C8B-B14F-4D97-AF65-F5344CB8AC3E}">
        <p14:creationId xmlns:p14="http://schemas.microsoft.com/office/powerpoint/2010/main" val="6271472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10538" y="835778"/>
            <a:ext cx="3970924" cy="5294566"/>
          </a:xfrm>
        </p:spPr>
      </p:pic>
    </p:spTree>
    <p:extLst>
      <p:ext uri="{BB962C8B-B14F-4D97-AF65-F5344CB8AC3E}">
        <p14:creationId xmlns:p14="http://schemas.microsoft.com/office/powerpoint/2010/main" val="14826982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Praise for Emma Donoghue and Room</a:t>
            </a:r>
            <a:endParaRPr lang="en-US" dirty="0"/>
          </a:p>
        </p:txBody>
      </p:sp>
      <p:sp>
        <p:nvSpPr>
          <p:cNvPr id="3" name="Content Placeholder 2"/>
          <p:cNvSpPr>
            <a:spLocks noGrp="1"/>
          </p:cNvSpPr>
          <p:nvPr>
            <p:ph idx="1"/>
          </p:nvPr>
        </p:nvSpPr>
        <p:spPr/>
        <p:txBody>
          <a:bodyPr/>
          <a:lstStyle/>
          <a:p>
            <a:r>
              <a:rPr lang="en-US" dirty="0" smtClean="0"/>
              <a:t>“The </a:t>
            </a:r>
            <a:r>
              <a:rPr lang="en-US" dirty="0"/>
              <a:t>Irish-born Donoghue has written eccentric, otherworldly stories before ("</a:t>
            </a:r>
            <a:r>
              <a:rPr lang="en-US" u="sng" dirty="0" err="1">
                <a:hlinkClick r:id="rId2"/>
              </a:rPr>
              <a:t>Slammerkin</a:t>
            </a:r>
            <a:r>
              <a:rPr lang="en-US" dirty="0"/>
              <a:t>" is probably her best known), but "Room" -- shortlisted for the </a:t>
            </a:r>
            <a:r>
              <a:rPr lang="en-US" u="sng" dirty="0">
                <a:hlinkClick r:id="rId3"/>
              </a:rPr>
              <a:t>Booker </a:t>
            </a:r>
            <a:r>
              <a:rPr lang="en-US" u="sng" dirty="0" err="1">
                <a:hlinkClick r:id="rId3"/>
              </a:rPr>
              <a:t>Prize</a:t>
            </a:r>
            <a:r>
              <a:rPr lang="en-US" dirty="0" err="1"/>
              <a:t>last</a:t>
            </a:r>
            <a:r>
              <a:rPr lang="en-US" dirty="0"/>
              <a:t> week -- should appeal to an even larger audience. Not too cute, not too weirdly precocious, not a fey mouthpiece for the author's profundities, Jack expresses a poignant mixture of wisdom, love and </a:t>
            </a:r>
            <a:r>
              <a:rPr lang="en-US" dirty="0" err="1"/>
              <a:t>naivete</a:t>
            </a:r>
            <a:r>
              <a:rPr lang="en-US" dirty="0"/>
              <a:t> that will make you ache to save him -- whatever that would mean: Delivering him to the outside world? Keeping him preserved here forever</a:t>
            </a:r>
            <a:r>
              <a:rPr lang="en-US" dirty="0" smtClean="0"/>
              <a:t>?” –Ron Charles, </a:t>
            </a:r>
            <a:r>
              <a:rPr lang="en-US" i="1" dirty="0" smtClean="0"/>
              <a:t>The Washington Post</a:t>
            </a:r>
          </a:p>
          <a:p>
            <a:r>
              <a:rPr lang="en-US" dirty="0" smtClean="0"/>
              <a:t>“On </a:t>
            </a:r>
            <a:r>
              <a:rPr lang="en-US" dirty="0"/>
              <a:t>the whole, Donoghue goes the distance with “Room,” and she brings her story to a powerful close that feels exactly right. This is a truly memorable novel, one that can be read through myriad lenses — psychological, sociological, political. It presents an utterly unique way to talk about love, all the while giving us a fresh, expansive eye on the world in which we live</a:t>
            </a:r>
            <a:r>
              <a:rPr lang="en-US" dirty="0" smtClean="0"/>
              <a:t>.”—Aimee Bender, </a:t>
            </a:r>
            <a:r>
              <a:rPr lang="en-US" i="1" dirty="0" smtClean="0"/>
              <a:t>The New York Times</a:t>
            </a:r>
            <a:endParaRPr lang="en-US" i="1" dirty="0"/>
          </a:p>
        </p:txBody>
      </p:sp>
    </p:spTree>
    <p:extLst>
      <p:ext uri="{BB962C8B-B14F-4D97-AF65-F5344CB8AC3E}">
        <p14:creationId xmlns:p14="http://schemas.microsoft.com/office/powerpoint/2010/main" val="3003212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54569" y="1199606"/>
            <a:ext cx="4652493" cy="4478025"/>
          </a:xfrm>
        </p:spPr>
      </p:pic>
    </p:spTree>
    <p:extLst>
      <p:ext uri="{BB962C8B-B14F-4D97-AF65-F5344CB8AC3E}">
        <p14:creationId xmlns:p14="http://schemas.microsoft.com/office/powerpoint/2010/main" val="23949078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 Links</a:t>
            </a:r>
            <a:endParaRPr lang="en-US" dirty="0"/>
          </a:p>
        </p:txBody>
      </p:sp>
      <p:sp>
        <p:nvSpPr>
          <p:cNvPr id="3" name="Content Placeholder 2"/>
          <p:cNvSpPr>
            <a:spLocks noGrp="1"/>
          </p:cNvSpPr>
          <p:nvPr>
            <p:ph idx="1"/>
          </p:nvPr>
        </p:nvSpPr>
        <p:spPr/>
        <p:txBody>
          <a:bodyPr>
            <a:normAutofit lnSpcReduction="10000"/>
          </a:bodyPr>
          <a:lstStyle/>
          <a:p>
            <a:r>
              <a:rPr lang="en-US" dirty="0" smtClean="0"/>
              <a:t>(Not otherwise noted)</a:t>
            </a:r>
          </a:p>
          <a:p>
            <a:r>
              <a:rPr lang="en-US" dirty="0">
                <a:hlinkClick r:id="rId2"/>
              </a:rPr>
              <a:t>http://</a:t>
            </a:r>
            <a:r>
              <a:rPr lang="en-US" dirty="0" smtClean="0">
                <a:hlinkClick r:id="rId2"/>
              </a:rPr>
              <a:t>www.youtube.com/watch?v=sOlJIV-UdFM&amp;feature=fvst</a:t>
            </a:r>
            <a:endParaRPr lang="en-US" dirty="0" smtClean="0"/>
          </a:p>
          <a:p>
            <a:r>
              <a:rPr lang="en-US" dirty="0">
                <a:hlinkClick r:id="rId3"/>
              </a:rPr>
              <a:t>http://www.youtube.com/watch?v=WCVBlEZs9ug</a:t>
            </a:r>
            <a:endParaRPr lang="en-US" dirty="0" smtClean="0"/>
          </a:p>
          <a:p>
            <a:r>
              <a:rPr lang="en-US" dirty="0">
                <a:hlinkClick r:id="rId4"/>
              </a:rPr>
              <a:t>http://</a:t>
            </a:r>
            <a:r>
              <a:rPr lang="en-US" dirty="0" smtClean="0">
                <a:hlinkClick r:id="rId4"/>
              </a:rPr>
              <a:t>moreintelligentlife.com/blog/molly-young/qa-emma-donoghue</a:t>
            </a:r>
            <a:endParaRPr lang="en-US" dirty="0" smtClean="0"/>
          </a:p>
          <a:p>
            <a:r>
              <a:rPr lang="en-US" dirty="0">
                <a:hlinkClick r:id="rId5"/>
              </a:rPr>
              <a:t>http://www.washingtonpost.com/wp-dyn/content/article/2010/09/14/AR2010091406235.html</a:t>
            </a:r>
            <a:endParaRPr lang="en-US" dirty="0" smtClean="0"/>
          </a:p>
          <a:p>
            <a:r>
              <a:rPr lang="en-US" dirty="0">
                <a:hlinkClick r:id="rId6"/>
              </a:rPr>
              <a:t>http://www.nytimes.com/2010/09/19/books/review/Bender-t.html?pagewanted=all&amp;_r=3&amp;</a:t>
            </a:r>
            <a:endParaRPr lang="en-US" dirty="0" smtClean="0"/>
          </a:p>
          <a:p>
            <a:r>
              <a:rPr lang="en-US" dirty="0">
                <a:hlinkClick r:id="rId7"/>
              </a:rPr>
              <a:t>http://</a:t>
            </a:r>
            <a:r>
              <a:rPr lang="en-US" dirty="0" smtClean="0">
                <a:hlinkClick r:id="rId7"/>
              </a:rPr>
              <a:t>thelabyrinthjournal.com/pdfs/Labyrinth%20ISSN%200976-0814%20Vol.4%20No.3.pdf</a:t>
            </a:r>
            <a:endParaRPr lang="en-US" dirty="0" smtClean="0"/>
          </a:p>
          <a:p>
            <a:pPr lvl="1"/>
            <a:r>
              <a:rPr lang="en-US" dirty="0" smtClean="0"/>
              <a:t>Sharma, </a:t>
            </a:r>
            <a:r>
              <a:rPr lang="en-US" dirty="0" err="1" smtClean="0"/>
              <a:t>Khem</a:t>
            </a:r>
            <a:r>
              <a:rPr lang="en-US" dirty="0" smtClean="0"/>
              <a:t> Raj. “</a:t>
            </a:r>
            <a:r>
              <a:rPr lang="en-US" dirty="0" err="1" smtClean="0"/>
              <a:t>Narratological</a:t>
            </a:r>
            <a:r>
              <a:rPr lang="en-US" dirty="0" smtClean="0"/>
              <a:t> Complexities in Emma Donoghue’s </a:t>
            </a:r>
            <a:r>
              <a:rPr lang="en-US" i="1" dirty="0" smtClean="0"/>
              <a:t>Room.” Labyrinth: </a:t>
            </a:r>
            <a:r>
              <a:rPr lang="en-US" i="1" dirty="0"/>
              <a:t>An International Refereed Journal of Postmodern </a:t>
            </a:r>
            <a:r>
              <a:rPr lang="en-US" i="1" dirty="0" smtClean="0"/>
              <a:t>Studies. </a:t>
            </a:r>
            <a:r>
              <a:rPr lang="en-US" dirty="0" smtClean="0"/>
              <a:t>July 2013: 4, 3. Web.</a:t>
            </a:r>
            <a:endParaRPr lang="en-US" dirty="0"/>
          </a:p>
        </p:txBody>
      </p:sp>
    </p:spTree>
    <p:extLst>
      <p:ext uri="{BB962C8B-B14F-4D97-AF65-F5344CB8AC3E}">
        <p14:creationId xmlns:p14="http://schemas.microsoft.com/office/powerpoint/2010/main" val="7545985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Image Links</a:t>
            </a:r>
            <a:endParaRPr lang="en-US" dirty="0"/>
          </a:p>
        </p:txBody>
      </p:sp>
      <p:sp>
        <p:nvSpPr>
          <p:cNvPr id="3" name="Content Placeholder 2"/>
          <p:cNvSpPr>
            <a:spLocks noGrp="1"/>
          </p:cNvSpPr>
          <p:nvPr>
            <p:ph idx="1"/>
          </p:nvPr>
        </p:nvSpPr>
        <p:spPr/>
        <p:txBody>
          <a:bodyPr>
            <a:normAutofit fontScale="92500" lnSpcReduction="20000"/>
          </a:bodyPr>
          <a:lstStyle/>
          <a:p>
            <a:r>
              <a:rPr lang="en-US" dirty="0"/>
              <a:t>Snake--</a:t>
            </a:r>
            <a:r>
              <a:rPr lang="en-US" dirty="0">
                <a:hlinkClick r:id="rId2"/>
              </a:rPr>
              <a:t>http://www.vidalicious.com/crafty/egg-snake-project</a:t>
            </a:r>
            <a:r>
              <a:rPr lang="en-US" dirty="0" smtClean="0">
                <a:hlinkClick r:id="rId2"/>
              </a:rPr>
              <a:t>/</a:t>
            </a:r>
            <a:endParaRPr lang="en-US" dirty="0" smtClean="0"/>
          </a:p>
          <a:p>
            <a:r>
              <a:rPr lang="en-US" dirty="0" smtClean="0"/>
              <a:t>Rocker--</a:t>
            </a:r>
            <a:r>
              <a:rPr lang="en-US" dirty="0">
                <a:hlinkClick r:id="rId3"/>
              </a:rPr>
              <a:t>http://www.houzz.com/photos/919094/Hudson-Bow-Back-Rocking-Chair-traditional-rocking-chairs-</a:t>
            </a:r>
            <a:endParaRPr lang="en-US" dirty="0" smtClean="0"/>
          </a:p>
          <a:p>
            <a:r>
              <a:rPr lang="en-US" dirty="0" smtClean="0"/>
              <a:t>Dora--</a:t>
            </a:r>
            <a:r>
              <a:rPr lang="en-US" dirty="0" smtClean="0">
                <a:hlinkClick r:id="rId4"/>
              </a:rPr>
              <a:t>http://www.youtube.com/watch?v=WhZFNH_A1qA</a:t>
            </a:r>
            <a:endParaRPr lang="en-US" dirty="0" smtClean="0"/>
          </a:p>
          <a:p>
            <a:r>
              <a:rPr lang="en-US" dirty="0" smtClean="0"/>
              <a:t>Old </a:t>
            </a:r>
            <a:r>
              <a:rPr lang="en-US" dirty="0"/>
              <a:t>Nick/Devil--</a:t>
            </a:r>
            <a:r>
              <a:rPr lang="en-US" dirty="0">
                <a:hlinkClick r:id="rId5"/>
              </a:rPr>
              <a:t>http://en.wikipedia.org/wiki/The_Devil_(Tarot_card)</a:t>
            </a:r>
            <a:endParaRPr lang="en-US" dirty="0"/>
          </a:p>
          <a:p>
            <a:pPr lvl="1"/>
            <a:r>
              <a:rPr lang="en-US" dirty="0">
                <a:hlinkClick r:id="rId6"/>
              </a:rPr>
              <a:t>http://doubleportioninheritance.blogspot.com/2011/11/santa-claus-or-satan-claws.html</a:t>
            </a:r>
            <a:endParaRPr lang="en-US" dirty="0"/>
          </a:p>
          <a:p>
            <a:pPr lvl="1"/>
            <a:r>
              <a:rPr lang="en-US" dirty="0">
                <a:hlinkClick r:id="rId7"/>
              </a:rPr>
              <a:t>http://www.thefreedictionary.com/Old+Nick</a:t>
            </a:r>
            <a:endParaRPr lang="en-US" dirty="0"/>
          </a:p>
          <a:p>
            <a:pPr lvl="0">
              <a:buClr>
                <a:srgbClr val="E3DED1">
                  <a:lumMod val="60000"/>
                  <a:lumOff val="40000"/>
                </a:srgbClr>
              </a:buClr>
            </a:pPr>
            <a:r>
              <a:rPr lang="en-US" dirty="0">
                <a:solidFill>
                  <a:prstClr val="white"/>
                </a:solidFill>
              </a:rPr>
              <a:t>Spoons--</a:t>
            </a:r>
            <a:r>
              <a:rPr lang="en-US" dirty="0">
                <a:solidFill>
                  <a:prstClr val="white"/>
                </a:solidFill>
                <a:hlinkClick r:id="rId8"/>
              </a:rPr>
              <a:t>http://www.alienspouse.com/jen_weblog/2011/02/with-the-exciting-aroma-of-melting-plastic.html</a:t>
            </a:r>
            <a:endParaRPr lang="en-US" dirty="0"/>
          </a:p>
          <a:p>
            <a:r>
              <a:rPr lang="en-US" dirty="0"/>
              <a:t>Jeep--</a:t>
            </a:r>
            <a:r>
              <a:rPr lang="en-US" dirty="0">
                <a:hlinkClick r:id="rId9"/>
              </a:rPr>
              <a:t>http://</a:t>
            </a:r>
            <a:r>
              <a:rPr lang="en-US" dirty="0" smtClean="0">
                <a:hlinkClick r:id="rId9"/>
              </a:rPr>
              <a:t>www.aliexpress.com/item/Oversized-drift-remote-control-car-remote-control-car-toy-car-charge-toy-car-remote-control-automobile/1594544503.html</a:t>
            </a:r>
            <a:endParaRPr lang="en-US" dirty="0" smtClean="0"/>
          </a:p>
          <a:p>
            <a:r>
              <a:rPr lang="en-US" dirty="0" smtClean="0"/>
              <a:t>Wardrobe--</a:t>
            </a:r>
            <a:r>
              <a:rPr lang="en-US" dirty="0">
                <a:hlinkClick r:id="rId10"/>
              </a:rPr>
              <a:t>http://www.productwiki.com/awesome-louvered-solid-weathered-oak-armoire/</a:t>
            </a:r>
            <a:endParaRPr lang="en-US" dirty="0" smtClean="0"/>
          </a:p>
          <a:p>
            <a:r>
              <a:rPr lang="en-US" dirty="0" smtClean="0"/>
              <a:t>Spoon Flower--</a:t>
            </a:r>
            <a:r>
              <a:rPr lang="en-US" dirty="0" smtClean="0">
                <a:hlinkClick r:id="rId11"/>
              </a:rPr>
              <a:t>http://www.cantstopmakingthings.com/2010/04/rose-is-rose.html</a:t>
            </a:r>
            <a:endParaRPr lang="en-US" dirty="0" smtClean="0"/>
          </a:p>
          <a:p>
            <a:pPr marL="0" indent="0">
              <a:buNone/>
            </a:pPr>
            <a:endParaRPr lang="en-US" dirty="0" smtClean="0"/>
          </a:p>
        </p:txBody>
      </p:sp>
    </p:spTree>
    <p:extLst>
      <p:ext uri="{BB962C8B-B14F-4D97-AF65-F5344CB8AC3E}">
        <p14:creationId xmlns:p14="http://schemas.microsoft.com/office/powerpoint/2010/main" val="286873226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26B02"/>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6728D11B-929E-4324-91B0-4A4DA4CAC3DD}"/>
    </a:ext>
  </a:extLst>
</a:theme>
</file>

<file path=docProps/app.xml><?xml version="1.0" encoding="utf-8"?>
<Properties xmlns="http://schemas.openxmlformats.org/officeDocument/2006/extended-properties" xmlns:vt="http://schemas.openxmlformats.org/officeDocument/2006/docPropsVTypes">
  <Template>TC103457510[[fn=Savon]]</Template>
  <TotalTime>1961</TotalTime>
  <Words>1932</Words>
  <Application>Microsoft Office PowerPoint</Application>
  <PresentationFormat>Widescreen</PresentationFormat>
  <Paragraphs>113</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Century Gothic</vt:lpstr>
      <vt:lpstr>Wingdings</vt:lpstr>
      <vt:lpstr>Savon</vt:lpstr>
      <vt:lpstr>Emma Donoghue Room</vt:lpstr>
      <vt:lpstr>Room</vt:lpstr>
      <vt:lpstr>PowerPoint Presentation</vt:lpstr>
      <vt:lpstr>Ideas &amp; Themes</vt:lpstr>
      <vt:lpstr>PowerPoint Presentation</vt:lpstr>
      <vt:lpstr>Childhood</vt:lpstr>
      <vt:lpstr> Motherhood</vt:lpstr>
      <vt:lpstr>PowerPoint Presentation</vt:lpstr>
      <vt:lpstr>Womb</vt:lpstr>
      <vt:lpstr>Outside World</vt:lpstr>
      <vt:lpstr>PowerPoint Presentation</vt:lpstr>
      <vt:lpstr>Hell</vt:lpstr>
      <vt:lpstr>PowerPoint Presentation</vt:lpstr>
      <vt:lpstr>Perspective</vt:lpstr>
      <vt:lpstr>Imagination </vt:lpstr>
      <vt:lpstr>Nature versus nurture </vt:lpstr>
      <vt:lpstr>PowerPoint Presentation</vt:lpstr>
      <vt:lpstr>Animism</vt:lpstr>
      <vt:lpstr>Personification</vt:lpstr>
      <vt:lpstr>PowerPoint Presentation</vt:lpstr>
      <vt:lpstr>Context</vt:lpstr>
      <vt:lpstr>Context</vt:lpstr>
      <vt:lpstr>Context</vt:lpstr>
      <vt:lpstr>PowerPoint Presentation</vt:lpstr>
      <vt:lpstr>Praise for Emma Donoghue and Room</vt:lpstr>
      <vt:lpstr>PowerPoint Presentation</vt:lpstr>
      <vt:lpstr>Source Links</vt:lpstr>
      <vt:lpstr>Image Links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Emma Donoghue Room</dc:title>
  <dc:creator>Jacquelyn McGlinchey</dc:creator>
  <cp:lastModifiedBy>Jacquelyn McGlinchey</cp:lastModifiedBy>
  <cp:revision>48</cp:revision>
  <dcterms:created xsi:type="dcterms:W3CDTF">2014-03-08T03:39:45Z</dcterms:created>
  <dcterms:modified xsi:type="dcterms:W3CDTF">2014-04-10T03:26:01Z</dcterms:modified>
</cp:coreProperties>
</file>